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10" r:id="rId1"/>
  </p:sldMasterIdLst>
  <p:notesMasterIdLst>
    <p:notesMasterId r:id="rId11"/>
  </p:notesMasterIdLst>
  <p:handoutMasterIdLst>
    <p:handoutMasterId r:id="rId12"/>
  </p:handoutMasterIdLst>
  <p:sldIdLst>
    <p:sldId id="258" r:id="rId2"/>
    <p:sldId id="359" r:id="rId3"/>
    <p:sldId id="372" r:id="rId4"/>
    <p:sldId id="375" r:id="rId5"/>
    <p:sldId id="377" r:id="rId6"/>
    <p:sldId id="373" r:id="rId7"/>
    <p:sldId id="374" r:id="rId8"/>
    <p:sldId id="376" r:id="rId9"/>
    <p:sldId id="259" r:id="rId10"/>
  </p:sldIdLst>
  <p:sldSz cx="9144000" cy="5143500" type="screen16x9"/>
  <p:notesSz cx="6858000" cy="9144000"/>
  <p:defaultTextStyle>
    <a:defPPr>
      <a:defRPr lang="en-US"/>
    </a:defPPr>
    <a:lvl1pPr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1pPr>
    <a:lvl2pPr marL="4572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2pPr>
    <a:lvl3pPr marL="9144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3pPr>
    <a:lvl4pPr marL="13716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4pPr>
    <a:lvl5pPr marL="18288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5pPr>
    <a:lvl6pPr marL="2286000" algn="l" defTabSz="914400" rtl="0" eaLnBrk="1" latinLnBrk="0" hangingPunct="1">
      <a:defRPr sz="2400" kern="1200">
        <a:solidFill>
          <a:schemeClr val="tx1"/>
        </a:solidFill>
        <a:latin typeface="45 Helvetica Light" charset="0"/>
        <a:ea typeface="ＭＳ Ｐゴシック" charset="-128"/>
        <a:cs typeface="+mn-cs"/>
      </a:defRPr>
    </a:lvl6pPr>
    <a:lvl7pPr marL="2743200" algn="l" defTabSz="914400" rtl="0" eaLnBrk="1" latinLnBrk="0" hangingPunct="1">
      <a:defRPr sz="2400" kern="1200">
        <a:solidFill>
          <a:schemeClr val="tx1"/>
        </a:solidFill>
        <a:latin typeface="45 Helvetica Light" charset="0"/>
        <a:ea typeface="ＭＳ Ｐゴシック" charset="-128"/>
        <a:cs typeface="+mn-cs"/>
      </a:defRPr>
    </a:lvl7pPr>
    <a:lvl8pPr marL="3200400" algn="l" defTabSz="914400" rtl="0" eaLnBrk="1" latinLnBrk="0" hangingPunct="1">
      <a:defRPr sz="2400" kern="1200">
        <a:solidFill>
          <a:schemeClr val="tx1"/>
        </a:solidFill>
        <a:latin typeface="45 Helvetica Light" charset="0"/>
        <a:ea typeface="ＭＳ Ｐゴシック" charset="-128"/>
        <a:cs typeface="+mn-cs"/>
      </a:defRPr>
    </a:lvl8pPr>
    <a:lvl9pPr marL="3657600" algn="l" defTabSz="914400" rtl="0" eaLnBrk="1" latinLnBrk="0" hangingPunct="1">
      <a:defRPr sz="2400" kern="1200">
        <a:solidFill>
          <a:schemeClr val="tx1"/>
        </a:solidFill>
        <a:latin typeface="45 Helvetica Light" charset="0"/>
        <a:ea typeface="ＭＳ Ｐゴシック" charset="-128"/>
        <a:cs typeface="+mn-cs"/>
      </a:defRPr>
    </a:lvl9pPr>
  </p:defaultTextStyle>
  <p:extLst>
    <p:ext uri="{EFAFB233-063F-42B5-8137-9DF3F51BA10A}">
      <p15:sldGuideLst xmlns:p15="http://schemas.microsoft.com/office/powerpoint/2012/main">
        <p15:guide id="1" orient="horz" pos="2820" userDrawn="1">
          <p15:clr>
            <a:srgbClr val="A4A3A4"/>
          </p15:clr>
        </p15:guide>
        <p15:guide id="2" pos="499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hruv Vashisht" initials="DV" lastIdx="4" clrIdx="0">
    <p:extLst>
      <p:ext uri="{19B8F6BF-5375-455C-9EA6-DF929625EA0E}">
        <p15:presenceInfo xmlns:p15="http://schemas.microsoft.com/office/powerpoint/2012/main" userId="S::dvashish@andrew.cmu.edu::13cc645a-c3a5-445a-92a8-2ae5d201d6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browse/>
    <p:sldRg st="1" end="28"/>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a:srgbClr val="A9D18E"/>
    <a:srgbClr val="93D050"/>
    <a:srgbClr val="94F3CF"/>
    <a:srgbClr val="FFC0AE"/>
    <a:srgbClr val="76A640"/>
    <a:srgbClr val="FFCC33"/>
    <a:srgbClr val="BB0027"/>
    <a:srgbClr val="BB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849"/>
    <p:restoredTop sz="94654"/>
  </p:normalViewPr>
  <p:slideViewPr>
    <p:cSldViewPr>
      <p:cViewPr>
        <p:scale>
          <a:sx n="119" d="100"/>
          <a:sy n="119" d="100"/>
        </p:scale>
        <p:origin x="944" y="304"/>
      </p:cViewPr>
      <p:guideLst>
        <p:guide orient="horz" pos="2820"/>
        <p:guide pos="49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 d="1"/>
        <a:sy n="1" d="1"/>
      </p:scale>
      <p:origin x="0" y="0"/>
    </p:cViewPr>
  </p:sorterViewPr>
  <p:notesViewPr>
    <p:cSldViewPr>
      <p:cViewPr>
        <p:scale>
          <a:sx n="77" d="100"/>
          <a:sy n="77" d="100"/>
        </p:scale>
        <p:origin x="3088" y="4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Open Sans" charset="0"/>
              </a:defRPr>
            </a:lvl1pPr>
          </a:lstStyle>
          <a:p>
            <a:pPr>
              <a:defRPr/>
            </a:pP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atin typeface="Open Sans" charset="0"/>
              </a:defRPr>
            </a:lvl1pPr>
          </a:lstStyle>
          <a:p>
            <a:pPr>
              <a:defRPr/>
            </a:pPr>
            <a:fld id="{59AAF3D2-EDFA-BA42-9460-032E57456FC5}" type="datetimeFigureOut">
              <a:rPr lang="en-US"/>
              <a:pPr>
                <a:defRPr/>
              </a:pPr>
              <a:t>12/16/20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atin typeface="Open Sans" charset="0"/>
              </a:defRPr>
            </a:lvl1pPr>
          </a:lstStyle>
          <a:p>
            <a:pPr>
              <a:defRPr/>
            </a:pPr>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atin typeface="Open Sans" charset="0"/>
              </a:defRPr>
            </a:lvl1pPr>
          </a:lstStyle>
          <a:p>
            <a:pPr>
              <a:defRPr/>
            </a:pPr>
            <a:fld id="{53E6B18D-BC97-A741-A494-5A40B396D863}"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4.tiff>
</file>

<file path=ppt/media/image5.tiff>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baseline="0">
                <a:latin typeface="Open Sans" charset="0"/>
                <a:ea typeface="ＭＳ Ｐゴシック" charset="0"/>
                <a:cs typeface="Geneva" charset="0"/>
              </a:defRPr>
            </a:lvl1pPr>
          </a:lstStyle>
          <a:p>
            <a:pPr>
              <a:defRPr/>
            </a:pPr>
            <a:endParaRPr lang="en-US"/>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baseline="0">
                <a:latin typeface="Open Sans" charset="0"/>
                <a:ea typeface="ＭＳ Ｐゴシック" charset="0"/>
                <a:cs typeface="Geneva"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baseline="0">
                <a:latin typeface="Open Sans" charset="0"/>
                <a:ea typeface="ＭＳ Ｐゴシック" charset="0"/>
                <a:cs typeface="Geneva" charset="0"/>
              </a:defRPr>
            </a:lvl1pPr>
          </a:lstStyle>
          <a:p>
            <a:pPr>
              <a:defRPr/>
            </a:pPr>
            <a:endParaRPr lang="en-US"/>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baseline="0">
                <a:latin typeface="Open Sans" charset="0"/>
              </a:defRPr>
            </a:lvl1pPr>
          </a:lstStyle>
          <a:p>
            <a:pPr>
              <a:defRPr/>
            </a:pPr>
            <a:fld id="{2B24F439-14CB-B64A-A38E-43868DBA8F9B}" type="slidenum">
              <a:rPr lang="en-US" altLang="x-none"/>
              <a:pPr>
                <a:defRPr/>
              </a:pPr>
              <a:t>‹#›</a:t>
            </a:fld>
            <a:endParaRPr lang="en-US" altLang="x-none"/>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Open Sans" charset="0"/>
        <a:ea typeface="ＭＳ Ｐゴシック" charset="0"/>
        <a:cs typeface="Geneva" pitchFamily="-110" charset="-128"/>
      </a:defRPr>
    </a:lvl1pPr>
    <a:lvl2pPr marL="457200" algn="l" rtl="0" eaLnBrk="0" fontAlgn="base" hangingPunct="0">
      <a:spcBef>
        <a:spcPct val="30000"/>
      </a:spcBef>
      <a:spcAft>
        <a:spcPct val="0"/>
      </a:spcAft>
      <a:defRPr sz="1200" kern="1200">
        <a:solidFill>
          <a:schemeClr val="tx1"/>
        </a:solidFill>
        <a:latin typeface="Open Sans" charset="0"/>
        <a:ea typeface="Geneva" pitchFamily="-110" charset="-128"/>
        <a:cs typeface="Geneva" charset="0"/>
      </a:defRPr>
    </a:lvl2pPr>
    <a:lvl3pPr marL="914400" algn="l" rtl="0" eaLnBrk="0" fontAlgn="base" hangingPunct="0">
      <a:spcBef>
        <a:spcPct val="30000"/>
      </a:spcBef>
      <a:spcAft>
        <a:spcPct val="0"/>
      </a:spcAft>
      <a:defRPr sz="1200" kern="1200">
        <a:solidFill>
          <a:schemeClr val="tx1"/>
        </a:solidFill>
        <a:latin typeface="Open Sans" charset="0"/>
        <a:ea typeface="Geneva" pitchFamily="-110" charset="-128"/>
        <a:cs typeface="Geneva" charset="0"/>
      </a:defRPr>
    </a:lvl3pPr>
    <a:lvl4pPr marL="1371600" algn="l" rtl="0" eaLnBrk="0" fontAlgn="base" hangingPunct="0">
      <a:spcBef>
        <a:spcPct val="30000"/>
      </a:spcBef>
      <a:spcAft>
        <a:spcPct val="0"/>
      </a:spcAft>
      <a:defRPr sz="1200" kern="1200">
        <a:solidFill>
          <a:schemeClr val="tx1"/>
        </a:solidFill>
        <a:latin typeface="Open Sans" charset="0"/>
        <a:ea typeface="Geneva" pitchFamily="-110" charset="-128"/>
        <a:cs typeface="Geneva" charset="0"/>
      </a:defRPr>
    </a:lvl4pPr>
    <a:lvl5pPr marL="1828800" algn="l" rtl="0" eaLnBrk="0" fontAlgn="base" hangingPunct="0">
      <a:spcBef>
        <a:spcPct val="30000"/>
      </a:spcBef>
      <a:spcAft>
        <a:spcPct val="0"/>
      </a:spcAft>
      <a:defRPr sz="1200" kern="1200">
        <a:solidFill>
          <a:schemeClr val="tx1"/>
        </a:solidFill>
        <a:latin typeface="Open Sans" charset="0"/>
        <a:ea typeface="Geneva" pitchFamily="-110" charset="-128"/>
        <a:cs typeface="Geneva"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45 Helvetica Light" charset="0"/>
                <a:ea typeface="ＭＳ Ｐゴシック" charset="-128"/>
              </a:defRPr>
            </a:lvl1pPr>
            <a:lvl2pPr marL="742950" indent="-285750">
              <a:defRPr sz="2400">
                <a:solidFill>
                  <a:schemeClr val="tx1"/>
                </a:solidFill>
                <a:latin typeface="45 Helvetica Light" charset="0"/>
                <a:ea typeface="ＭＳ Ｐゴシック" charset="-128"/>
              </a:defRPr>
            </a:lvl2pPr>
            <a:lvl3pPr marL="1143000" indent="-228600">
              <a:defRPr sz="2400">
                <a:solidFill>
                  <a:schemeClr val="tx1"/>
                </a:solidFill>
                <a:latin typeface="45 Helvetica Light" charset="0"/>
                <a:ea typeface="ＭＳ Ｐゴシック" charset="-128"/>
              </a:defRPr>
            </a:lvl3pPr>
            <a:lvl4pPr marL="1600200" indent="-228600">
              <a:defRPr sz="2400">
                <a:solidFill>
                  <a:schemeClr val="tx1"/>
                </a:solidFill>
                <a:latin typeface="45 Helvetica Light" charset="0"/>
                <a:ea typeface="ＭＳ Ｐゴシック" charset="-128"/>
              </a:defRPr>
            </a:lvl4pPr>
            <a:lvl5pPr marL="2057400" indent="-228600">
              <a:defRPr sz="2400">
                <a:solidFill>
                  <a:schemeClr val="tx1"/>
                </a:solidFill>
                <a:latin typeface="45 Helvetica Light" charset="0"/>
                <a:ea typeface="ＭＳ Ｐゴシック" charset="-128"/>
              </a:defRPr>
            </a:lvl5pPr>
            <a:lvl6pPr marL="2514600" indent="-228600" eaLnBrk="0" fontAlgn="base" hangingPunct="0">
              <a:spcBef>
                <a:spcPct val="0"/>
              </a:spcBef>
              <a:spcAft>
                <a:spcPct val="0"/>
              </a:spcAft>
              <a:defRPr sz="2400">
                <a:solidFill>
                  <a:schemeClr val="tx1"/>
                </a:solidFill>
                <a:latin typeface="45 Helvetica Light" charset="0"/>
                <a:ea typeface="ＭＳ Ｐゴシック" charset="-128"/>
              </a:defRPr>
            </a:lvl6pPr>
            <a:lvl7pPr marL="2971800" indent="-228600" eaLnBrk="0" fontAlgn="base" hangingPunct="0">
              <a:spcBef>
                <a:spcPct val="0"/>
              </a:spcBef>
              <a:spcAft>
                <a:spcPct val="0"/>
              </a:spcAft>
              <a:defRPr sz="2400">
                <a:solidFill>
                  <a:schemeClr val="tx1"/>
                </a:solidFill>
                <a:latin typeface="45 Helvetica Light" charset="0"/>
                <a:ea typeface="ＭＳ Ｐゴシック" charset="-128"/>
              </a:defRPr>
            </a:lvl7pPr>
            <a:lvl8pPr marL="3429000" indent="-228600" eaLnBrk="0" fontAlgn="base" hangingPunct="0">
              <a:spcBef>
                <a:spcPct val="0"/>
              </a:spcBef>
              <a:spcAft>
                <a:spcPct val="0"/>
              </a:spcAft>
              <a:defRPr sz="2400">
                <a:solidFill>
                  <a:schemeClr val="tx1"/>
                </a:solidFill>
                <a:latin typeface="45 Helvetica Light" charset="0"/>
                <a:ea typeface="ＭＳ Ｐゴシック" charset="-128"/>
              </a:defRPr>
            </a:lvl8pPr>
            <a:lvl9pPr marL="3886200" indent="-228600" eaLnBrk="0" fontAlgn="base" hangingPunct="0">
              <a:spcBef>
                <a:spcPct val="0"/>
              </a:spcBef>
              <a:spcAft>
                <a:spcPct val="0"/>
              </a:spcAft>
              <a:defRPr sz="2400">
                <a:solidFill>
                  <a:schemeClr val="tx1"/>
                </a:solidFill>
                <a:latin typeface="45 Helvetica Light" charset="0"/>
                <a:ea typeface="ＭＳ Ｐゴシック" charset="-128"/>
              </a:defRPr>
            </a:lvl9pPr>
          </a:lstStyle>
          <a:p>
            <a:fld id="{A4676FBE-E17B-9F40-B294-2A0EC4B80004}" type="slidenum">
              <a:rPr lang="en-US" altLang="x-none" sz="1200">
                <a:latin typeface="Open Sans" charset="0"/>
              </a:rPr>
              <a:pPr/>
              <a:t>1</a:t>
            </a:fld>
            <a:endParaRPr lang="en-US" altLang="x-none" sz="1200">
              <a:latin typeface="Open Sans" charset="0"/>
            </a:endParaRPr>
          </a:p>
        </p:txBody>
      </p:sp>
      <p:sp>
        <p:nvSpPr>
          <p:cNvPr id="6146" name="Rectangle 2"/>
          <p:cNvSpPr>
            <a:spLocks noGrp="1" noRot="1" noChangeAspect="1" noChangeArrowheads="1" noTextEdit="1"/>
          </p:cNvSpPr>
          <p:nvPr>
            <p:ph type="sldImg"/>
          </p:nvPr>
        </p:nvSpPr>
        <p:spPr>
          <a:ln/>
        </p:spPr>
      </p:sp>
      <p:sp>
        <p:nvSpPr>
          <p:cNvPr id="61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x-none" dirty="0">
                <a:ea typeface="ＭＳ Ｐゴシック" charset="-128"/>
                <a:cs typeface="Geneva" charset="0"/>
              </a:rPr>
              <a:t>Main title: 40 pt. Arial</a:t>
            </a:r>
          </a:p>
          <a:p>
            <a:pPr eaLnBrk="1" hangingPunct="1"/>
            <a:br>
              <a:rPr lang="en-US" altLang="x-none" dirty="0">
                <a:ea typeface="ＭＳ Ｐゴシック" charset="-128"/>
                <a:cs typeface="Geneva" charset="0"/>
              </a:rPr>
            </a:br>
            <a:r>
              <a:rPr lang="en-US" altLang="x-none" dirty="0">
                <a:ea typeface="ＭＳ Ｐゴシック" charset="-128"/>
                <a:cs typeface="Geneva" charset="0"/>
              </a:rPr>
              <a:t>Presenter Name: 16 pt. Arial</a:t>
            </a:r>
          </a:p>
          <a:p>
            <a:pPr eaLnBrk="1" hangingPunct="1"/>
            <a:r>
              <a:rPr lang="en-US" altLang="x-none" dirty="0">
                <a:ea typeface="ＭＳ Ｐゴシック" charset="-128"/>
                <a:cs typeface="Geneva" charset="0"/>
              </a:rPr>
              <a:t>Presenters Title: 16 pt. Arial Italic</a:t>
            </a:r>
          </a:p>
          <a:p>
            <a:pPr eaLnBrk="1" hangingPunct="1"/>
            <a:endParaRPr lang="en-US" altLang="x-none" dirty="0">
              <a:ea typeface="ＭＳ Ｐゴシック" charset="-128"/>
              <a:cs typeface="Geneva" charset="0"/>
            </a:endParaRPr>
          </a:p>
        </p:txBody>
      </p:sp>
    </p:spTree>
    <p:extLst>
      <p:ext uri="{BB962C8B-B14F-4D97-AF65-F5344CB8AC3E}">
        <p14:creationId xmlns:p14="http://schemas.microsoft.com/office/powerpoint/2010/main" val="2982755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2" name="Rectangle 5"/>
          <p:cNvSpPr>
            <a:spLocks noChangeArrowheads="1"/>
          </p:cNvSpPr>
          <p:nvPr/>
        </p:nvSpPr>
        <p:spPr bwMode="auto">
          <a:xfrm>
            <a:off x="0" y="0"/>
            <a:ext cx="9144000" cy="5143500"/>
          </a:xfrm>
          <a:prstGeom prst="rect">
            <a:avLst/>
          </a:prstGeom>
          <a:solidFill>
            <a:srgbClr val="BB0027"/>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45 Helvetica Light" charset="0"/>
                <a:ea typeface="ＭＳ Ｐゴシック" charset="-128"/>
              </a:defRPr>
            </a:lvl1pPr>
            <a:lvl2pPr marL="742950" indent="-285750">
              <a:defRPr sz="2400">
                <a:solidFill>
                  <a:schemeClr val="tx1"/>
                </a:solidFill>
                <a:latin typeface="45 Helvetica Light" charset="0"/>
                <a:ea typeface="ＭＳ Ｐゴシック" charset="-128"/>
              </a:defRPr>
            </a:lvl2pPr>
            <a:lvl3pPr marL="1143000" indent="-228600">
              <a:defRPr sz="2400">
                <a:solidFill>
                  <a:schemeClr val="tx1"/>
                </a:solidFill>
                <a:latin typeface="45 Helvetica Light" charset="0"/>
                <a:ea typeface="ＭＳ Ｐゴシック" charset="-128"/>
              </a:defRPr>
            </a:lvl3pPr>
            <a:lvl4pPr marL="1600200" indent="-228600">
              <a:defRPr sz="2400">
                <a:solidFill>
                  <a:schemeClr val="tx1"/>
                </a:solidFill>
                <a:latin typeface="45 Helvetica Light" charset="0"/>
                <a:ea typeface="ＭＳ Ｐゴシック" charset="-128"/>
              </a:defRPr>
            </a:lvl4pPr>
            <a:lvl5pPr marL="2057400" indent="-228600">
              <a:defRPr sz="2400">
                <a:solidFill>
                  <a:schemeClr val="tx1"/>
                </a:solidFill>
                <a:latin typeface="45 Helvetica Light" charset="0"/>
                <a:ea typeface="ＭＳ Ｐゴシック" charset="-128"/>
              </a:defRPr>
            </a:lvl5pPr>
            <a:lvl6pPr marL="2514600" indent="-228600" eaLnBrk="0" fontAlgn="base" hangingPunct="0">
              <a:spcBef>
                <a:spcPct val="0"/>
              </a:spcBef>
              <a:spcAft>
                <a:spcPct val="0"/>
              </a:spcAft>
              <a:defRPr sz="2400">
                <a:solidFill>
                  <a:schemeClr val="tx1"/>
                </a:solidFill>
                <a:latin typeface="45 Helvetica Light" charset="0"/>
                <a:ea typeface="ＭＳ Ｐゴシック" charset="-128"/>
              </a:defRPr>
            </a:lvl6pPr>
            <a:lvl7pPr marL="2971800" indent="-228600" eaLnBrk="0" fontAlgn="base" hangingPunct="0">
              <a:spcBef>
                <a:spcPct val="0"/>
              </a:spcBef>
              <a:spcAft>
                <a:spcPct val="0"/>
              </a:spcAft>
              <a:defRPr sz="2400">
                <a:solidFill>
                  <a:schemeClr val="tx1"/>
                </a:solidFill>
                <a:latin typeface="45 Helvetica Light" charset="0"/>
                <a:ea typeface="ＭＳ Ｐゴシック" charset="-128"/>
              </a:defRPr>
            </a:lvl7pPr>
            <a:lvl8pPr marL="3429000" indent="-228600" eaLnBrk="0" fontAlgn="base" hangingPunct="0">
              <a:spcBef>
                <a:spcPct val="0"/>
              </a:spcBef>
              <a:spcAft>
                <a:spcPct val="0"/>
              </a:spcAft>
              <a:defRPr sz="2400">
                <a:solidFill>
                  <a:schemeClr val="tx1"/>
                </a:solidFill>
                <a:latin typeface="45 Helvetica Light" charset="0"/>
                <a:ea typeface="ＭＳ Ｐゴシック" charset="-128"/>
              </a:defRPr>
            </a:lvl8pPr>
            <a:lvl9pPr marL="3886200" indent="-228600" eaLnBrk="0" fontAlgn="base" hangingPunct="0">
              <a:spcBef>
                <a:spcPct val="0"/>
              </a:spcBef>
              <a:spcAft>
                <a:spcPct val="0"/>
              </a:spcAft>
              <a:defRPr sz="2400">
                <a:solidFill>
                  <a:schemeClr val="tx1"/>
                </a:solidFill>
                <a:latin typeface="45 Helvetica Light" charset="0"/>
                <a:ea typeface="ＭＳ Ｐゴシック" charset="-128"/>
              </a:defRPr>
            </a:lvl9pPr>
          </a:lstStyle>
          <a:p>
            <a:pPr>
              <a:defRPr/>
            </a:pPr>
            <a:endParaRPr lang="x-none" altLang="x-none">
              <a:latin typeface="Open Sans Regular" charset="0"/>
            </a:endParaRPr>
          </a:p>
        </p:txBody>
      </p:sp>
      <p:pic>
        <p:nvPicPr>
          <p:cNvPr id="3"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895350"/>
            <a:ext cx="3429000"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6" descr="_Plaid-Digital_FINAL-NEW.png"/>
          <p:cNvPicPr>
            <a:picLocks noChangeAspect="1"/>
          </p:cNvPicPr>
          <p:nvPr/>
        </p:nvPicPr>
        <p:blipFill>
          <a:blip r:embed="rId3">
            <a:extLst>
              <a:ext uri="{28A0092B-C50C-407E-A947-70E740481C1C}">
                <a14:useLocalDpi xmlns:a14="http://schemas.microsoft.com/office/drawing/2010/main" val="0"/>
              </a:ext>
            </a:extLst>
          </a:blip>
          <a:srcRect l="84737" t="23988" r="4771" b="1990"/>
          <a:stretch>
            <a:fillRect/>
          </a:stretch>
        </p:blipFill>
        <p:spPr bwMode="auto">
          <a:xfrm>
            <a:off x="457200" y="0"/>
            <a:ext cx="790575"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5"/>
          <p:cNvSpPr>
            <a:spLocks noChangeArrowheads="1"/>
          </p:cNvSpPr>
          <p:nvPr userDrawn="1"/>
        </p:nvSpPr>
        <p:spPr bwMode="auto">
          <a:xfrm>
            <a:off x="0" y="0"/>
            <a:ext cx="9144000" cy="5143500"/>
          </a:xfrm>
          <a:prstGeom prst="rect">
            <a:avLst/>
          </a:prstGeom>
          <a:solidFill>
            <a:srgbClr val="BB0027"/>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sz="2400">
                <a:solidFill>
                  <a:schemeClr val="tx1"/>
                </a:solidFill>
                <a:latin typeface="45 Helvetica Light" charset="0"/>
                <a:ea typeface="ＭＳ Ｐゴシック" charset="-128"/>
              </a:defRPr>
            </a:lvl1pPr>
            <a:lvl2pPr marL="742950" indent="-285750">
              <a:defRPr sz="2400">
                <a:solidFill>
                  <a:schemeClr val="tx1"/>
                </a:solidFill>
                <a:latin typeface="45 Helvetica Light" charset="0"/>
                <a:ea typeface="ＭＳ Ｐゴシック" charset="-128"/>
              </a:defRPr>
            </a:lvl2pPr>
            <a:lvl3pPr marL="1143000" indent="-228600">
              <a:defRPr sz="2400">
                <a:solidFill>
                  <a:schemeClr val="tx1"/>
                </a:solidFill>
                <a:latin typeface="45 Helvetica Light" charset="0"/>
                <a:ea typeface="ＭＳ Ｐゴシック" charset="-128"/>
              </a:defRPr>
            </a:lvl3pPr>
            <a:lvl4pPr marL="1600200" indent="-228600">
              <a:defRPr sz="2400">
                <a:solidFill>
                  <a:schemeClr val="tx1"/>
                </a:solidFill>
                <a:latin typeface="45 Helvetica Light" charset="0"/>
                <a:ea typeface="ＭＳ Ｐゴシック" charset="-128"/>
              </a:defRPr>
            </a:lvl4pPr>
            <a:lvl5pPr marL="2057400" indent="-228600">
              <a:defRPr sz="2400">
                <a:solidFill>
                  <a:schemeClr val="tx1"/>
                </a:solidFill>
                <a:latin typeface="45 Helvetica Light" charset="0"/>
                <a:ea typeface="ＭＳ Ｐゴシック" charset="-128"/>
              </a:defRPr>
            </a:lvl5pPr>
            <a:lvl6pPr marL="2514600" indent="-228600" eaLnBrk="0" fontAlgn="base" hangingPunct="0">
              <a:spcBef>
                <a:spcPct val="0"/>
              </a:spcBef>
              <a:spcAft>
                <a:spcPct val="0"/>
              </a:spcAft>
              <a:defRPr sz="2400">
                <a:solidFill>
                  <a:schemeClr val="tx1"/>
                </a:solidFill>
                <a:latin typeface="45 Helvetica Light" charset="0"/>
                <a:ea typeface="ＭＳ Ｐゴシック" charset="-128"/>
              </a:defRPr>
            </a:lvl6pPr>
            <a:lvl7pPr marL="2971800" indent="-228600" eaLnBrk="0" fontAlgn="base" hangingPunct="0">
              <a:spcBef>
                <a:spcPct val="0"/>
              </a:spcBef>
              <a:spcAft>
                <a:spcPct val="0"/>
              </a:spcAft>
              <a:defRPr sz="2400">
                <a:solidFill>
                  <a:schemeClr val="tx1"/>
                </a:solidFill>
                <a:latin typeface="45 Helvetica Light" charset="0"/>
                <a:ea typeface="ＭＳ Ｐゴシック" charset="-128"/>
              </a:defRPr>
            </a:lvl7pPr>
            <a:lvl8pPr marL="3429000" indent="-228600" eaLnBrk="0" fontAlgn="base" hangingPunct="0">
              <a:spcBef>
                <a:spcPct val="0"/>
              </a:spcBef>
              <a:spcAft>
                <a:spcPct val="0"/>
              </a:spcAft>
              <a:defRPr sz="2400">
                <a:solidFill>
                  <a:schemeClr val="tx1"/>
                </a:solidFill>
                <a:latin typeface="45 Helvetica Light" charset="0"/>
                <a:ea typeface="ＭＳ Ｐゴシック" charset="-128"/>
              </a:defRPr>
            </a:lvl8pPr>
            <a:lvl9pPr marL="3886200" indent="-228600" eaLnBrk="0" fontAlgn="base" hangingPunct="0">
              <a:spcBef>
                <a:spcPct val="0"/>
              </a:spcBef>
              <a:spcAft>
                <a:spcPct val="0"/>
              </a:spcAft>
              <a:defRPr sz="2400">
                <a:solidFill>
                  <a:schemeClr val="tx1"/>
                </a:solidFill>
                <a:latin typeface="45 Helvetica Light" charset="0"/>
                <a:ea typeface="ＭＳ Ｐゴシック" charset="-128"/>
              </a:defRPr>
            </a:lvl9pPr>
          </a:lstStyle>
          <a:p>
            <a:pPr>
              <a:defRPr/>
            </a:pPr>
            <a:endParaRPr lang="x-none" altLang="x-none">
              <a:latin typeface="Open Sans Regular" charset="0"/>
            </a:endParaRPr>
          </a:p>
        </p:txBody>
      </p:sp>
      <p:pic>
        <p:nvPicPr>
          <p:cNvPr id="6"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209800" y="895350"/>
            <a:ext cx="3429000"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12" descr="_Plaid-Digital_FINAL-NEW.png"/>
          <p:cNvPicPr>
            <a:picLocks noChangeAspect="1"/>
          </p:cNvPicPr>
          <p:nvPr userDrawn="1"/>
        </p:nvPicPr>
        <p:blipFill>
          <a:blip r:embed="rId3">
            <a:extLst>
              <a:ext uri="{28A0092B-C50C-407E-A947-70E740481C1C}">
                <a14:useLocalDpi xmlns:a14="http://schemas.microsoft.com/office/drawing/2010/main" val="0"/>
              </a:ext>
            </a:extLst>
          </a:blip>
          <a:srcRect l="84737" t="23988" r="4771" b="1990"/>
          <a:stretch>
            <a:fillRect/>
          </a:stretch>
        </p:blipFill>
        <p:spPr bwMode="auto">
          <a:xfrm>
            <a:off x="457200" y="0"/>
            <a:ext cx="790575"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09314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21613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Content Placeholder 5"/>
          <p:cNvSpPr>
            <a:spLocks noGrp="1"/>
          </p:cNvSpPr>
          <p:nvPr>
            <p:ph sz="quarter" idx="10"/>
          </p:nvPr>
        </p:nvSpPr>
        <p:spPr>
          <a:xfrm>
            <a:off x="457200" y="1200150"/>
            <a:ext cx="82296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28111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200150"/>
            <a:ext cx="39624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1"/>
          </p:nvPr>
        </p:nvSpPr>
        <p:spPr>
          <a:xfrm>
            <a:off x="4727448" y="1212300"/>
            <a:ext cx="3959352"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8285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200150"/>
            <a:ext cx="25908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p:cNvSpPr>
            <a:spLocks noGrp="1"/>
          </p:cNvSpPr>
          <p:nvPr>
            <p:ph sz="quarter" idx="11"/>
          </p:nvPr>
        </p:nvSpPr>
        <p:spPr>
          <a:xfrm>
            <a:off x="3276600" y="1200150"/>
            <a:ext cx="25908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p:cNvSpPr>
            <a:spLocks noGrp="1"/>
          </p:cNvSpPr>
          <p:nvPr>
            <p:ph sz="quarter" idx="12"/>
          </p:nvPr>
        </p:nvSpPr>
        <p:spPr>
          <a:xfrm>
            <a:off x="6096000" y="1200150"/>
            <a:ext cx="25908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67110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200150"/>
            <a:ext cx="19050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quarter" idx="11"/>
          </p:nvPr>
        </p:nvSpPr>
        <p:spPr>
          <a:xfrm>
            <a:off x="2565400" y="1200150"/>
            <a:ext cx="19050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quarter" idx="12"/>
          </p:nvPr>
        </p:nvSpPr>
        <p:spPr>
          <a:xfrm>
            <a:off x="4673600" y="1200150"/>
            <a:ext cx="19050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ontent Placeholder 3"/>
          <p:cNvSpPr>
            <a:spLocks noGrp="1"/>
          </p:cNvSpPr>
          <p:nvPr>
            <p:ph sz="quarter" idx="13"/>
          </p:nvPr>
        </p:nvSpPr>
        <p:spPr>
          <a:xfrm>
            <a:off x="6781800" y="1200150"/>
            <a:ext cx="190500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064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33381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7" name="Picture 3" descr="_Plaid-Digital_FINAL-NEW.png"/>
          <p:cNvPicPr>
            <a:picLocks noChangeAspect="1"/>
          </p:cNvPicPr>
          <p:nvPr/>
        </p:nvPicPr>
        <p:blipFill>
          <a:blip r:embed="rId9">
            <a:extLst>
              <a:ext uri="{28A0092B-C50C-407E-A947-70E740481C1C}">
                <a14:useLocalDpi xmlns:a14="http://schemas.microsoft.com/office/drawing/2010/main" val="0"/>
              </a:ext>
            </a:extLst>
          </a:blip>
          <a:srcRect l="59550" t="20876" r="39888" b="2893"/>
          <a:stretch>
            <a:fillRect/>
          </a:stretch>
        </p:blipFill>
        <p:spPr bwMode="auto">
          <a:xfrm rot="5400000">
            <a:off x="3798887" y="1046163"/>
            <a:ext cx="60325" cy="7658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3" descr="_Plaid-Digital_FINAL-NEW.png"/>
          <p:cNvPicPr>
            <a:picLocks noChangeAspect="1"/>
          </p:cNvPicPr>
          <p:nvPr userDrawn="1"/>
        </p:nvPicPr>
        <p:blipFill>
          <a:blip r:embed="rId9">
            <a:extLst>
              <a:ext uri="{28A0092B-C50C-407E-A947-70E740481C1C}">
                <a14:useLocalDpi xmlns:a14="http://schemas.microsoft.com/office/drawing/2010/main" val="0"/>
              </a:ext>
            </a:extLst>
          </a:blip>
          <a:srcRect l="59550" t="20876" r="39888" b="2893"/>
          <a:stretch>
            <a:fillRect/>
          </a:stretch>
        </p:blipFill>
        <p:spPr bwMode="auto">
          <a:xfrm rot="5400000">
            <a:off x="3798887" y="1046163"/>
            <a:ext cx="60325" cy="7658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0" name="Title Placeholder 1"/>
          <p:cNvSpPr>
            <a:spLocks noGrp="1"/>
          </p:cNvSpPr>
          <p:nvPr>
            <p:ph type="title"/>
          </p:nvPr>
        </p:nvSpPr>
        <p:spPr bwMode="auto">
          <a:xfrm>
            <a:off x="457200" y="361950"/>
            <a:ext cx="8229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x-none"/>
              <a:t>Click to edit Master title style</a:t>
            </a:r>
          </a:p>
        </p:txBody>
      </p:sp>
      <p:sp>
        <p:nvSpPr>
          <p:cNvPr id="1031" name="Text Placeholder 2"/>
          <p:cNvSpPr>
            <a:spLocks noGrp="1"/>
          </p:cNvSpPr>
          <p:nvPr>
            <p:ph type="body" idx="1"/>
          </p:nvPr>
        </p:nvSpPr>
        <p:spPr bwMode="auto">
          <a:xfrm>
            <a:off x="457200" y="1200150"/>
            <a:ext cx="82296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pic>
        <p:nvPicPr>
          <p:cNvPr id="10" name="Picture 9"/>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7772400" y="4248150"/>
            <a:ext cx="1154590" cy="736392"/>
          </a:xfrm>
          <a:prstGeom prst="rect">
            <a:avLst/>
          </a:prstGeom>
        </p:spPr>
      </p:pic>
      <p:sp>
        <p:nvSpPr>
          <p:cNvPr id="7" name="Slide Number">
            <a:extLst>
              <a:ext uri="{FF2B5EF4-FFF2-40B4-BE49-F238E27FC236}">
                <a16:creationId xmlns:a16="http://schemas.microsoft.com/office/drawing/2014/main" id="{51D83416-00FF-7E42-B8E5-8A7EE0EDCA91}"/>
              </a:ext>
            </a:extLst>
          </p:cNvPr>
          <p:cNvSpPr txBox="1">
            <a:spLocks noGrp="1"/>
          </p:cNvSpPr>
          <p:nvPr>
            <p:ph type="sldNum" sz="quarter" idx="4"/>
          </p:nvPr>
        </p:nvSpPr>
        <p:spPr>
          <a:xfrm>
            <a:off x="11073918" y="6400413"/>
            <a:ext cx="279883" cy="276999"/>
          </a:xfrm>
          <a:prstGeom prst="rect">
            <a:avLst/>
          </a:prstGeom>
          <a:ln w="12700">
            <a:miter lim="400000"/>
          </a:ln>
        </p:spPr>
        <p:txBody>
          <a:bodyPr wrap="none" lIns="45719" rIns="45719" anchor="ctr">
            <a:spAutoFit/>
          </a:bodyPr>
          <a:lstStyle>
            <a:lvl1pPr algn="r">
              <a:defRPr sz="1200">
                <a:solidFill>
                  <a:srgbClr val="888888"/>
                </a:solidFill>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1pPr>
          </a:lstStyle>
          <a:p>
            <a:fld id="{86CB4B4D-7CA3-9044-876B-883B54F8677D}" type="slidenum">
              <a:rPr lang="en-US" smtClean="0"/>
              <a:pPr/>
              <a:t>‹#›</a:t>
            </a:fld>
            <a:endParaRPr lang="en-US" dirty="0"/>
          </a:p>
        </p:txBody>
      </p:sp>
      <p:sp>
        <p:nvSpPr>
          <p:cNvPr id="8" name="Slide Number">
            <a:extLst>
              <a:ext uri="{FF2B5EF4-FFF2-40B4-BE49-F238E27FC236}">
                <a16:creationId xmlns:a16="http://schemas.microsoft.com/office/drawing/2014/main" id="{ADBF4EFE-C980-B844-B5ED-B8094C71D895}"/>
              </a:ext>
            </a:extLst>
          </p:cNvPr>
          <p:cNvSpPr txBox="1">
            <a:spLocks/>
          </p:cNvSpPr>
          <p:nvPr userDrawn="1"/>
        </p:nvSpPr>
        <p:spPr>
          <a:xfrm>
            <a:off x="11226318" y="6552813"/>
            <a:ext cx="279883" cy="276999"/>
          </a:xfrm>
          <a:prstGeom prst="rect">
            <a:avLst/>
          </a:prstGeom>
          <a:ln w="12700">
            <a:miter lim="400000"/>
          </a:ln>
        </p:spPr>
        <p:txBody>
          <a:bodyPr wrap="none" lIns="45719" rIns="45719" anchor="ctr">
            <a:spAutoFit/>
          </a:bodyPr>
          <a:lstStyle>
            <a:defPPr>
              <a:defRPr lang="en-US"/>
            </a:defPPr>
            <a:lvl1pPr algn="r" rtl="0" eaLnBrk="0" fontAlgn="base" hangingPunct="0">
              <a:spcBef>
                <a:spcPct val="0"/>
              </a:spcBef>
              <a:spcAft>
                <a:spcPct val="0"/>
              </a:spcAft>
              <a:defRPr sz="1200" kern="1200">
                <a:solidFill>
                  <a:srgbClr val="888888"/>
                </a:solidFill>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1pPr>
            <a:lvl2pPr marL="4572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2pPr>
            <a:lvl3pPr marL="9144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3pPr>
            <a:lvl4pPr marL="13716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4pPr>
            <a:lvl5pPr marL="18288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5pPr>
            <a:lvl6pPr marL="2286000" algn="l" defTabSz="914400" rtl="0" eaLnBrk="1" latinLnBrk="0" hangingPunct="1">
              <a:defRPr sz="2400" kern="1200">
                <a:solidFill>
                  <a:schemeClr val="tx1"/>
                </a:solidFill>
                <a:latin typeface="45 Helvetica Light" charset="0"/>
                <a:ea typeface="ＭＳ Ｐゴシック" charset="-128"/>
                <a:cs typeface="+mn-cs"/>
              </a:defRPr>
            </a:lvl6pPr>
            <a:lvl7pPr marL="2743200" algn="l" defTabSz="914400" rtl="0" eaLnBrk="1" latinLnBrk="0" hangingPunct="1">
              <a:defRPr sz="2400" kern="1200">
                <a:solidFill>
                  <a:schemeClr val="tx1"/>
                </a:solidFill>
                <a:latin typeface="45 Helvetica Light" charset="0"/>
                <a:ea typeface="ＭＳ Ｐゴシック" charset="-128"/>
                <a:cs typeface="+mn-cs"/>
              </a:defRPr>
            </a:lvl7pPr>
            <a:lvl8pPr marL="3200400" algn="l" defTabSz="914400" rtl="0" eaLnBrk="1" latinLnBrk="0" hangingPunct="1">
              <a:defRPr sz="2400" kern="1200">
                <a:solidFill>
                  <a:schemeClr val="tx1"/>
                </a:solidFill>
                <a:latin typeface="45 Helvetica Light" charset="0"/>
                <a:ea typeface="ＭＳ Ｐゴシック" charset="-128"/>
                <a:cs typeface="+mn-cs"/>
              </a:defRPr>
            </a:lvl8pPr>
            <a:lvl9pPr marL="3657600" algn="l" defTabSz="914400" rtl="0" eaLnBrk="1" latinLnBrk="0" hangingPunct="1">
              <a:defRPr sz="2400" kern="1200">
                <a:solidFill>
                  <a:schemeClr val="tx1"/>
                </a:solidFill>
                <a:latin typeface="45 Helvetica Light" charset="0"/>
                <a:ea typeface="ＭＳ Ｐゴシック" charset="-128"/>
                <a:cs typeface="+mn-cs"/>
              </a:defRPr>
            </a:lvl9pPr>
          </a:lstStyle>
          <a:p>
            <a:fld id="{86CB4B4D-7CA3-9044-876B-883B54F8677D}" type="slidenum">
              <a:rPr lang="en-US" smtClean="0"/>
              <a:pPr/>
              <a:t>‹#›</a:t>
            </a:fld>
            <a:endParaRPr lang="en-US" dirty="0"/>
          </a:p>
        </p:txBody>
      </p:sp>
      <p:sp>
        <p:nvSpPr>
          <p:cNvPr id="9" name="Slide Number">
            <a:extLst>
              <a:ext uri="{FF2B5EF4-FFF2-40B4-BE49-F238E27FC236}">
                <a16:creationId xmlns:a16="http://schemas.microsoft.com/office/drawing/2014/main" id="{7BE7423C-EEE2-3F45-8EF7-78515AA765E4}"/>
              </a:ext>
            </a:extLst>
          </p:cNvPr>
          <p:cNvSpPr txBox="1">
            <a:spLocks/>
          </p:cNvSpPr>
          <p:nvPr userDrawn="1"/>
        </p:nvSpPr>
        <p:spPr>
          <a:xfrm>
            <a:off x="11378718" y="6705213"/>
            <a:ext cx="279883" cy="276999"/>
          </a:xfrm>
          <a:prstGeom prst="rect">
            <a:avLst/>
          </a:prstGeom>
          <a:ln w="12700">
            <a:miter lim="400000"/>
          </a:ln>
        </p:spPr>
        <p:txBody>
          <a:bodyPr wrap="none" lIns="45719" rIns="45719" anchor="ctr">
            <a:spAutoFit/>
          </a:bodyPr>
          <a:lstStyle>
            <a:defPPr>
              <a:defRPr lang="en-US"/>
            </a:defPPr>
            <a:lvl1pPr algn="r" rtl="0" eaLnBrk="0" fontAlgn="base" hangingPunct="0">
              <a:spcBef>
                <a:spcPct val="0"/>
              </a:spcBef>
              <a:spcAft>
                <a:spcPct val="0"/>
              </a:spcAft>
              <a:defRPr sz="1200" kern="1200">
                <a:solidFill>
                  <a:srgbClr val="888888"/>
                </a:solidFill>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1pPr>
            <a:lvl2pPr marL="4572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2pPr>
            <a:lvl3pPr marL="9144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3pPr>
            <a:lvl4pPr marL="13716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4pPr>
            <a:lvl5pPr marL="18288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5pPr>
            <a:lvl6pPr marL="2286000" algn="l" defTabSz="914400" rtl="0" eaLnBrk="1" latinLnBrk="0" hangingPunct="1">
              <a:defRPr sz="2400" kern="1200">
                <a:solidFill>
                  <a:schemeClr val="tx1"/>
                </a:solidFill>
                <a:latin typeface="45 Helvetica Light" charset="0"/>
                <a:ea typeface="ＭＳ Ｐゴシック" charset="-128"/>
                <a:cs typeface="+mn-cs"/>
              </a:defRPr>
            </a:lvl6pPr>
            <a:lvl7pPr marL="2743200" algn="l" defTabSz="914400" rtl="0" eaLnBrk="1" latinLnBrk="0" hangingPunct="1">
              <a:defRPr sz="2400" kern="1200">
                <a:solidFill>
                  <a:schemeClr val="tx1"/>
                </a:solidFill>
                <a:latin typeface="45 Helvetica Light" charset="0"/>
                <a:ea typeface="ＭＳ Ｐゴシック" charset="-128"/>
                <a:cs typeface="+mn-cs"/>
              </a:defRPr>
            </a:lvl7pPr>
            <a:lvl8pPr marL="3200400" algn="l" defTabSz="914400" rtl="0" eaLnBrk="1" latinLnBrk="0" hangingPunct="1">
              <a:defRPr sz="2400" kern="1200">
                <a:solidFill>
                  <a:schemeClr val="tx1"/>
                </a:solidFill>
                <a:latin typeface="45 Helvetica Light" charset="0"/>
                <a:ea typeface="ＭＳ Ｐゴシック" charset="-128"/>
                <a:cs typeface="+mn-cs"/>
              </a:defRPr>
            </a:lvl8pPr>
            <a:lvl9pPr marL="3657600" algn="l" defTabSz="914400" rtl="0" eaLnBrk="1" latinLnBrk="0" hangingPunct="1">
              <a:defRPr sz="2400" kern="1200">
                <a:solidFill>
                  <a:schemeClr val="tx1"/>
                </a:solidFill>
                <a:latin typeface="45 Helvetica Light" charset="0"/>
                <a:ea typeface="ＭＳ Ｐゴシック" charset="-128"/>
                <a:cs typeface="+mn-cs"/>
              </a:defRPr>
            </a:lvl9pPr>
          </a:lstStyle>
          <a:p>
            <a:fld id="{86CB4B4D-7CA3-9044-876B-883B54F8677D}" type="slidenum">
              <a:rPr lang="en-US" smtClean="0"/>
              <a:pPr/>
              <a:t>‹#›</a:t>
            </a:fld>
            <a:endParaRPr lang="en-US" dirty="0"/>
          </a:p>
        </p:txBody>
      </p:sp>
      <p:sp>
        <p:nvSpPr>
          <p:cNvPr id="11" name="Slide Number">
            <a:extLst>
              <a:ext uri="{FF2B5EF4-FFF2-40B4-BE49-F238E27FC236}">
                <a16:creationId xmlns:a16="http://schemas.microsoft.com/office/drawing/2014/main" id="{4C78D2C9-EC69-C447-A43E-74428D9672F5}"/>
              </a:ext>
            </a:extLst>
          </p:cNvPr>
          <p:cNvSpPr txBox="1">
            <a:spLocks/>
          </p:cNvSpPr>
          <p:nvPr userDrawn="1"/>
        </p:nvSpPr>
        <p:spPr>
          <a:xfrm>
            <a:off x="11531118" y="6857613"/>
            <a:ext cx="279883" cy="276999"/>
          </a:xfrm>
          <a:prstGeom prst="rect">
            <a:avLst/>
          </a:prstGeom>
          <a:ln w="12700">
            <a:miter lim="400000"/>
          </a:ln>
        </p:spPr>
        <p:txBody>
          <a:bodyPr wrap="none" lIns="45719" rIns="45719" anchor="ctr">
            <a:spAutoFit/>
          </a:bodyPr>
          <a:lstStyle>
            <a:defPPr>
              <a:defRPr lang="en-US"/>
            </a:defPPr>
            <a:lvl1pPr algn="r" rtl="0" eaLnBrk="0" fontAlgn="base" hangingPunct="0">
              <a:spcBef>
                <a:spcPct val="0"/>
              </a:spcBef>
              <a:spcAft>
                <a:spcPct val="0"/>
              </a:spcAft>
              <a:defRPr sz="1200" kern="1200">
                <a:solidFill>
                  <a:srgbClr val="888888"/>
                </a:solidFill>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1pPr>
            <a:lvl2pPr marL="4572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2pPr>
            <a:lvl3pPr marL="9144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3pPr>
            <a:lvl4pPr marL="13716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4pPr>
            <a:lvl5pPr marL="1828800" algn="l" rtl="0" eaLnBrk="0" fontAlgn="base" hangingPunct="0">
              <a:spcBef>
                <a:spcPct val="0"/>
              </a:spcBef>
              <a:spcAft>
                <a:spcPct val="0"/>
              </a:spcAft>
              <a:defRPr sz="2400" kern="1200">
                <a:solidFill>
                  <a:schemeClr val="tx1"/>
                </a:solidFill>
                <a:latin typeface="45 Helvetica Light" charset="0"/>
                <a:ea typeface="ＭＳ Ｐゴシック" charset="-128"/>
                <a:cs typeface="+mn-cs"/>
              </a:defRPr>
            </a:lvl5pPr>
            <a:lvl6pPr marL="2286000" algn="l" defTabSz="914400" rtl="0" eaLnBrk="1" latinLnBrk="0" hangingPunct="1">
              <a:defRPr sz="2400" kern="1200">
                <a:solidFill>
                  <a:schemeClr val="tx1"/>
                </a:solidFill>
                <a:latin typeface="45 Helvetica Light" charset="0"/>
                <a:ea typeface="ＭＳ Ｐゴシック" charset="-128"/>
                <a:cs typeface="+mn-cs"/>
              </a:defRPr>
            </a:lvl6pPr>
            <a:lvl7pPr marL="2743200" algn="l" defTabSz="914400" rtl="0" eaLnBrk="1" latinLnBrk="0" hangingPunct="1">
              <a:defRPr sz="2400" kern="1200">
                <a:solidFill>
                  <a:schemeClr val="tx1"/>
                </a:solidFill>
                <a:latin typeface="45 Helvetica Light" charset="0"/>
                <a:ea typeface="ＭＳ Ｐゴシック" charset="-128"/>
                <a:cs typeface="+mn-cs"/>
              </a:defRPr>
            </a:lvl7pPr>
            <a:lvl8pPr marL="3200400" algn="l" defTabSz="914400" rtl="0" eaLnBrk="1" latinLnBrk="0" hangingPunct="1">
              <a:defRPr sz="2400" kern="1200">
                <a:solidFill>
                  <a:schemeClr val="tx1"/>
                </a:solidFill>
                <a:latin typeface="45 Helvetica Light" charset="0"/>
                <a:ea typeface="ＭＳ Ｐゴシック" charset="-128"/>
                <a:cs typeface="+mn-cs"/>
              </a:defRPr>
            </a:lvl8pPr>
            <a:lvl9pPr marL="3657600" algn="l" defTabSz="914400" rtl="0" eaLnBrk="1" latinLnBrk="0" hangingPunct="1">
              <a:defRPr sz="2400" kern="1200">
                <a:solidFill>
                  <a:schemeClr val="tx1"/>
                </a:solidFill>
                <a:latin typeface="45 Helvetica Light" charset="0"/>
                <a:ea typeface="ＭＳ Ｐゴシック" charset="-128"/>
                <a:cs typeface="+mn-cs"/>
              </a:defRPr>
            </a:lvl9pPr>
          </a:lstStyle>
          <a:p>
            <a:fld id="{86CB4B4D-7CA3-9044-876B-883B54F8677D}" type="slidenum">
              <a:rPr lang="en-US" smtClean="0"/>
              <a:pPr/>
              <a:t>‹#›</a:t>
            </a:fld>
            <a:endParaRPr lang="en-US" dirty="0"/>
          </a:p>
        </p:txBody>
      </p:sp>
      <p:sp>
        <p:nvSpPr>
          <p:cNvPr id="3" name="TextBox 2">
            <a:extLst>
              <a:ext uri="{FF2B5EF4-FFF2-40B4-BE49-F238E27FC236}">
                <a16:creationId xmlns:a16="http://schemas.microsoft.com/office/drawing/2014/main" id="{AD71E7F3-AD6C-224E-BD90-D1A35CEDCAE6}"/>
              </a:ext>
            </a:extLst>
          </p:cNvPr>
          <p:cNvSpPr txBox="1"/>
          <p:nvPr userDrawn="1"/>
        </p:nvSpPr>
        <p:spPr>
          <a:xfrm>
            <a:off x="8534400" y="100340"/>
            <a:ext cx="506890" cy="261610"/>
          </a:xfrm>
          <a:prstGeom prst="rect">
            <a:avLst/>
          </a:prstGeom>
          <a:noFill/>
        </p:spPr>
        <p:txBody>
          <a:bodyPr wrap="square" rtlCol="0">
            <a:spAutoFit/>
          </a:bodyPr>
          <a:lstStyle/>
          <a:p>
            <a:pPr algn="r"/>
            <a:fld id="{86CB4B4D-7CA3-9044-876B-883B54F8677D}" type="slidenum">
              <a:rPr lang="en-US" sz="1100" smtClean="0">
                <a:solidFill>
                  <a:schemeClr val="tx1">
                    <a:lumMod val="50000"/>
                    <a:lumOff val="50000"/>
                  </a:schemeClr>
                </a:solidFill>
              </a:rPr>
              <a:pPr algn="r"/>
              <a:t>‹#›</a:t>
            </a:fld>
            <a:endParaRPr lang="en-US" sz="1100" dirty="0">
              <a:solidFill>
                <a:schemeClr val="tx1">
                  <a:lumMod val="50000"/>
                  <a:lumOff val="50000"/>
                </a:schemeClr>
              </a:solidFill>
            </a:endParaRPr>
          </a:p>
        </p:txBody>
      </p:sp>
    </p:spTree>
  </p:cSld>
  <p:clrMap bg1="lt1" tx1="dk1" bg2="lt2" tx2="dk2" accent1="accent1" accent2="accent2" accent3="accent3" accent4="accent4" accent5="accent5" accent6="accent6" hlink="hlink" folHlink="folHlink"/>
  <p:sldLayoutIdLst>
    <p:sldLayoutId id="2147483825" r:id="rId1"/>
    <p:sldLayoutId id="2147483819" r:id="rId2"/>
    <p:sldLayoutId id="2147483820" r:id="rId3"/>
    <p:sldLayoutId id="2147483821" r:id="rId4"/>
    <p:sldLayoutId id="2147483822" r:id="rId5"/>
    <p:sldLayoutId id="2147483823" r:id="rId6"/>
    <p:sldLayoutId id="2147483824" r:id="rId7"/>
  </p:sldLayoutIdLst>
  <p:hf hdr="0" ftr="0" dt="0"/>
  <p:txStyles>
    <p:titleStyle>
      <a:lvl1pPr algn="l" rtl="0" eaLnBrk="1" fontAlgn="base" hangingPunct="1">
        <a:spcBef>
          <a:spcPct val="0"/>
        </a:spcBef>
        <a:spcAft>
          <a:spcPct val="0"/>
        </a:spcAft>
        <a:defRPr sz="2400" b="1">
          <a:solidFill>
            <a:schemeClr val="tx1"/>
          </a:solidFill>
          <a:latin typeface="Open Sans" charset="0"/>
          <a:ea typeface="Open Sans" charset="0"/>
          <a:cs typeface="Open Sans" charset="0"/>
        </a:defRPr>
      </a:lvl1pPr>
      <a:lvl2pPr algn="l" rtl="0" eaLnBrk="1" fontAlgn="base" hangingPunct="1">
        <a:spcBef>
          <a:spcPct val="0"/>
        </a:spcBef>
        <a:spcAft>
          <a:spcPct val="0"/>
        </a:spcAft>
        <a:defRPr sz="2400" b="1">
          <a:solidFill>
            <a:schemeClr val="tx1"/>
          </a:solidFill>
          <a:latin typeface="Open Sans" charset="0"/>
          <a:ea typeface="Open Sans" charset="0"/>
          <a:cs typeface="Open Sans" charset="0"/>
        </a:defRPr>
      </a:lvl2pPr>
      <a:lvl3pPr algn="l" rtl="0" eaLnBrk="1" fontAlgn="base" hangingPunct="1">
        <a:spcBef>
          <a:spcPct val="0"/>
        </a:spcBef>
        <a:spcAft>
          <a:spcPct val="0"/>
        </a:spcAft>
        <a:defRPr sz="2400" b="1">
          <a:solidFill>
            <a:schemeClr val="tx1"/>
          </a:solidFill>
          <a:latin typeface="Open Sans" charset="0"/>
          <a:ea typeface="Open Sans" charset="0"/>
          <a:cs typeface="Open Sans" charset="0"/>
        </a:defRPr>
      </a:lvl3pPr>
      <a:lvl4pPr algn="l" rtl="0" eaLnBrk="1" fontAlgn="base" hangingPunct="1">
        <a:spcBef>
          <a:spcPct val="0"/>
        </a:spcBef>
        <a:spcAft>
          <a:spcPct val="0"/>
        </a:spcAft>
        <a:defRPr sz="2400" b="1">
          <a:solidFill>
            <a:schemeClr val="tx1"/>
          </a:solidFill>
          <a:latin typeface="Open Sans" charset="0"/>
          <a:ea typeface="Open Sans" charset="0"/>
          <a:cs typeface="Open Sans" charset="0"/>
        </a:defRPr>
      </a:lvl4pPr>
      <a:lvl5pPr algn="l" rtl="0" eaLnBrk="1" fontAlgn="base" hangingPunct="1">
        <a:spcBef>
          <a:spcPct val="0"/>
        </a:spcBef>
        <a:spcAft>
          <a:spcPct val="0"/>
        </a:spcAft>
        <a:defRPr sz="2400" b="1">
          <a:solidFill>
            <a:schemeClr val="tx1"/>
          </a:solidFill>
          <a:latin typeface="Open Sans" charset="0"/>
          <a:ea typeface="Open Sans" charset="0"/>
          <a:cs typeface="Open Sans" charset="0"/>
        </a:defRPr>
      </a:lvl5pPr>
      <a:lvl6pPr marL="457200" algn="l" rtl="0" eaLnBrk="1" fontAlgn="base" hangingPunct="1">
        <a:spcBef>
          <a:spcPct val="0"/>
        </a:spcBef>
        <a:spcAft>
          <a:spcPct val="0"/>
        </a:spcAft>
        <a:defRPr sz="4200">
          <a:solidFill>
            <a:schemeClr val="tx2"/>
          </a:solidFill>
          <a:latin typeface="Times" pitchFamily="-110" charset="0"/>
          <a:ea typeface="Osaka" pitchFamily="-110" charset="-128"/>
          <a:cs typeface="Osaka" pitchFamily="-110" charset="-128"/>
        </a:defRPr>
      </a:lvl6pPr>
      <a:lvl7pPr marL="914400" algn="l" rtl="0" eaLnBrk="1" fontAlgn="base" hangingPunct="1">
        <a:spcBef>
          <a:spcPct val="0"/>
        </a:spcBef>
        <a:spcAft>
          <a:spcPct val="0"/>
        </a:spcAft>
        <a:defRPr sz="4200">
          <a:solidFill>
            <a:schemeClr val="tx2"/>
          </a:solidFill>
          <a:latin typeface="Times" pitchFamily="-110" charset="0"/>
          <a:ea typeface="Osaka" pitchFamily="-110" charset="-128"/>
          <a:cs typeface="Osaka" pitchFamily="-110" charset="-128"/>
        </a:defRPr>
      </a:lvl7pPr>
      <a:lvl8pPr marL="1371600" algn="l" rtl="0" eaLnBrk="1" fontAlgn="base" hangingPunct="1">
        <a:spcBef>
          <a:spcPct val="0"/>
        </a:spcBef>
        <a:spcAft>
          <a:spcPct val="0"/>
        </a:spcAft>
        <a:defRPr sz="4200">
          <a:solidFill>
            <a:schemeClr val="tx2"/>
          </a:solidFill>
          <a:latin typeface="Times" pitchFamily="-110" charset="0"/>
          <a:ea typeface="Osaka" pitchFamily="-110" charset="-128"/>
          <a:cs typeface="Osaka" pitchFamily="-110" charset="-128"/>
        </a:defRPr>
      </a:lvl8pPr>
      <a:lvl9pPr marL="1828800" algn="l" rtl="0" eaLnBrk="1" fontAlgn="base" hangingPunct="1">
        <a:spcBef>
          <a:spcPct val="0"/>
        </a:spcBef>
        <a:spcAft>
          <a:spcPct val="0"/>
        </a:spcAft>
        <a:defRPr sz="4200">
          <a:solidFill>
            <a:schemeClr val="tx2"/>
          </a:solidFill>
          <a:latin typeface="Times" pitchFamily="-110" charset="0"/>
          <a:ea typeface="Osaka" pitchFamily="-110" charset="-128"/>
          <a:cs typeface="Osaka" pitchFamily="-110" charset="-128"/>
        </a:defRPr>
      </a:lvl9pPr>
    </p:titleStyle>
    <p:bodyStyle>
      <a:lvl1pPr marL="6350" indent="-6350" algn="l" rtl="0" eaLnBrk="1" fontAlgn="base" hangingPunct="1">
        <a:spcBef>
          <a:spcPts val="600"/>
        </a:spcBef>
        <a:spcAft>
          <a:spcPct val="0"/>
        </a:spcAft>
        <a:defRPr sz="1400">
          <a:solidFill>
            <a:schemeClr val="tx1"/>
          </a:solidFill>
          <a:latin typeface="Open Sans" charset="0"/>
          <a:ea typeface="Open Sans" charset="0"/>
          <a:cs typeface="Open Sans" charset="0"/>
        </a:defRPr>
      </a:lvl1pPr>
      <a:lvl2pPr marL="742950" indent="-285750" algn="l" rtl="0" eaLnBrk="1" fontAlgn="base" hangingPunct="1">
        <a:spcBef>
          <a:spcPts val="600"/>
        </a:spcBef>
        <a:spcAft>
          <a:spcPct val="0"/>
        </a:spcAft>
        <a:buSzPct val="110000"/>
        <a:buFont typeface="Arial" charset="0"/>
        <a:buChar char="•"/>
        <a:defRPr sz="1400">
          <a:solidFill>
            <a:schemeClr val="tx1"/>
          </a:solidFill>
          <a:latin typeface="Open Sans" charset="0"/>
          <a:ea typeface="Open Sans" charset="0"/>
          <a:cs typeface="Open Sans" charset="0"/>
        </a:defRPr>
      </a:lvl2pPr>
      <a:lvl3pPr marL="1200150" indent="-285750" algn="l" rtl="0" eaLnBrk="1" fontAlgn="base" hangingPunct="1">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3pPr>
      <a:lvl4pPr marL="1657350" indent="-285750" algn="l" rtl="0" eaLnBrk="1" fontAlgn="base" hangingPunct="1">
        <a:spcBef>
          <a:spcPts val="600"/>
        </a:spcBef>
        <a:spcAft>
          <a:spcPct val="0"/>
        </a:spcAft>
        <a:buSzPct val="110000"/>
        <a:buFont typeface="Arial" charset="0"/>
        <a:buChar char="•"/>
        <a:defRPr sz="1400">
          <a:solidFill>
            <a:schemeClr val="tx1"/>
          </a:solidFill>
          <a:latin typeface="Open Sans" charset="0"/>
          <a:ea typeface="Open Sans" charset="0"/>
          <a:cs typeface="Open Sans" charset="0"/>
        </a:defRPr>
      </a:lvl4pPr>
      <a:lvl5pPr marL="2057400" indent="-228600" algn="l" rtl="0" eaLnBrk="1" fontAlgn="base" hangingPunct="1">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5pPr>
      <a:lvl6pPr marL="2514600" indent="-228600" algn="l" rtl="0" eaLnBrk="1" fontAlgn="base" hangingPunct="1">
        <a:spcBef>
          <a:spcPct val="20000"/>
        </a:spcBef>
        <a:spcAft>
          <a:spcPct val="0"/>
        </a:spcAft>
        <a:buChar char="»"/>
        <a:defRPr sz="2000">
          <a:solidFill>
            <a:schemeClr val="tx1"/>
          </a:solidFill>
          <a:latin typeface="Arial" pitchFamily="-110" charset="0"/>
          <a:ea typeface="+mn-ea"/>
          <a:cs typeface="+mn-cs"/>
        </a:defRPr>
      </a:lvl6pPr>
      <a:lvl7pPr marL="2971800" indent="-228600" algn="l" rtl="0" eaLnBrk="1" fontAlgn="base" hangingPunct="1">
        <a:spcBef>
          <a:spcPct val="20000"/>
        </a:spcBef>
        <a:spcAft>
          <a:spcPct val="0"/>
        </a:spcAft>
        <a:buChar char="»"/>
        <a:defRPr sz="2000">
          <a:solidFill>
            <a:schemeClr val="tx1"/>
          </a:solidFill>
          <a:latin typeface="Arial" pitchFamily="-110" charset="0"/>
          <a:ea typeface="+mn-ea"/>
          <a:cs typeface="+mn-cs"/>
        </a:defRPr>
      </a:lvl7pPr>
      <a:lvl8pPr marL="3429000" indent="-228600" algn="l" rtl="0" eaLnBrk="1" fontAlgn="base" hangingPunct="1">
        <a:spcBef>
          <a:spcPct val="20000"/>
        </a:spcBef>
        <a:spcAft>
          <a:spcPct val="0"/>
        </a:spcAft>
        <a:buChar char="»"/>
        <a:defRPr sz="2000">
          <a:solidFill>
            <a:schemeClr val="tx1"/>
          </a:solidFill>
          <a:latin typeface="Arial" pitchFamily="-110" charset="0"/>
          <a:ea typeface="+mn-ea"/>
          <a:cs typeface="+mn-cs"/>
        </a:defRPr>
      </a:lvl8pPr>
      <a:lvl9pPr marL="3886200" indent="-228600" algn="l" rtl="0" eaLnBrk="1" fontAlgn="base" hangingPunct="1">
        <a:spcBef>
          <a:spcPct val="20000"/>
        </a:spcBef>
        <a:spcAft>
          <a:spcPct val="0"/>
        </a:spcAft>
        <a:buChar char="»"/>
        <a:defRPr sz="2000">
          <a:solidFill>
            <a:schemeClr val="tx1"/>
          </a:solidFill>
          <a:latin typeface="Arial" pitchFamily="-110"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https://images.ctfassets.net/be04ylp8y0qc/3I5zl4cJ9DbRKCX1hPUrG8/a64b6056e1c92606a59147ce9ddbb43c/1_nPZ-RuEQjc_SP73Oo8je8w.png?fm=jpg" TargetMode="External"/><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hayeree96/Few-Shot-Classification-with-Prototypical-Networks" TargetMode="External"/><Relationship Id="rId2" Type="http://schemas.openxmlformats.org/officeDocument/2006/relationships/hyperlink" Target="https://arxiv.org/abs/1703.05175"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21" name="Straight Connector 11"/>
          <p:cNvCxnSpPr>
            <a:cxnSpLocks noChangeShapeType="1"/>
          </p:cNvCxnSpPr>
          <p:nvPr/>
        </p:nvCxnSpPr>
        <p:spPr bwMode="auto">
          <a:xfrm>
            <a:off x="2209800" y="3333750"/>
            <a:ext cx="5486400" cy="0"/>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cxnSp>
      <p:sp>
        <p:nvSpPr>
          <p:cNvPr id="5122" name="Text Placeholder 14"/>
          <p:cNvSpPr txBox="1">
            <a:spLocks/>
          </p:cNvSpPr>
          <p:nvPr/>
        </p:nvSpPr>
        <p:spPr bwMode="auto">
          <a:xfrm>
            <a:off x="2133600" y="2343150"/>
            <a:ext cx="5181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175" indent="-3175">
              <a:spcBef>
                <a:spcPts val="600"/>
              </a:spcBef>
              <a:defRPr sz="1400">
                <a:solidFill>
                  <a:schemeClr val="tx1"/>
                </a:solidFill>
                <a:latin typeface="Open Sans" charset="0"/>
                <a:ea typeface="Open Sans" charset="0"/>
                <a:cs typeface="Open Sans" charset="0"/>
              </a:defRPr>
            </a:lvl1pPr>
            <a:lvl2pPr marL="742950" indent="-285750">
              <a:spcBef>
                <a:spcPts val="600"/>
              </a:spcBef>
              <a:buSzPct val="110000"/>
              <a:buFont typeface="Arial" charset="0"/>
              <a:buChar char="•"/>
              <a:defRPr sz="1400">
                <a:solidFill>
                  <a:schemeClr val="tx1"/>
                </a:solidFill>
                <a:latin typeface="Open Sans" charset="0"/>
                <a:ea typeface="Open Sans" charset="0"/>
                <a:cs typeface="Open Sans" charset="0"/>
              </a:defRPr>
            </a:lvl2pPr>
            <a:lvl3pPr marL="1143000" indent="-228600">
              <a:spcBef>
                <a:spcPts val="600"/>
              </a:spcBef>
              <a:buSzPct val="110000"/>
              <a:buFont typeface=".AppleSystemUIFont" charset="-120"/>
              <a:buChar char="–"/>
              <a:defRPr sz="1400" i="1">
                <a:solidFill>
                  <a:schemeClr val="tx1"/>
                </a:solidFill>
                <a:latin typeface="Open Sans" charset="0"/>
                <a:ea typeface="Open Sans" charset="0"/>
                <a:cs typeface="Open Sans" charset="0"/>
              </a:defRPr>
            </a:lvl3pPr>
            <a:lvl4pPr marL="1600200" indent="-228600">
              <a:spcBef>
                <a:spcPts val="600"/>
              </a:spcBef>
              <a:buSzPct val="110000"/>
              <a:buFont typeface="Arial" charset="0"/>
              <a:buChar char="•"/>
              <a:defRPr sz="1400">
                <a:solidFill>
                  <a:schemeClr val="tx1"/>
                </a:solidFill>
                <a:latin typeface="Open Sans" charset="0"/>
                <a:ea typeface="Open Sans" charset="0"/>
                <a:cs typeface="Open Sans" charset="0"/>
              </a:defRPr>
            </a:lvl4pPr>
            <a:lvl5pPr marL="2057400" indent="-228600">
              <a:spcBef>
                <a:spcPts val="600"/>
              </a:spcBef>
              <a:buSzPct val="110000"/>
              <a:buFont typeface=".AppleSystemUIFont" charset="-120"/>
              <a:buChar char="–"/>
              <a:defRPr sz="1400" i="1">
                <a:solidFill>
                  <a:schemeClr val="tx1"/>
                </a:solidFill>
                <a:latin typeface="Open Sans" charset="0"/>
                <a:ea typeface="Open Sans" charset="0"/>
                <a:cs typeface="Open Sans" charset="0"/>
              </a:defRPr>
            </a:lvl5pPr>
            <a:lvl6pPr marL="2514600" indent="-228600" fontAlgn="base">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6pPr>
            <a:lvl7pPr marL="2971800" indent="-228600" fontAlgn="base">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7pPr>
            <a:lvl8pPr marL="3429000" indent="-228600" fontAlgn="base">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8pPr>
            <a:lvl9pPr marL="3886200" indent="-228600" fontAlgn="base">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9pPr>
          </a:lstStyle>
          <a:p>
            <a:r>
              <a:rPr lang="en-US" sz="2400" dirty="0">
                <a:solidFill>
                  <a:schemeClr val="bg1"/>
                </a:solidFill>
              </a:rPr>
              <a:t>Few Shot Classification with Prototypical Networks</a:t>
            </a:r>
          </a:p>
        </p:txBody>
      </p:sp>
      <p:sp>
        <p:nvSpPr>
          <p:cNvPr id="5123" name="Text Placeholder 16"/>
          <p:cNvSpPr txBox="1">
            <a:spLocks/>
          </p:cNvSpPr>
          <p:nvPr/>
        </p:nvSpPr>
        <p:spPr bwMode="auto">
          <a:xfrm>
            <a:off x="2163536" y="3486150"/>
            <a:ext cx="52578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175" indent="-3175">
              <a:spcBef>
                <a:spcPts val="600"/>
              </a:spcBef>
              <a:defRPr sz="1400">
                <a:solidFill>
                  <a:schemeClr val="tx1"/>
                </a:solidFill>
                <a:latin typeface="Open Sans" charset="0"/>
                <a:ea typeface="Open Sans" charset="0"/>
                <a:cs typeface="Open Sans" charset="0"/>
              </a:defRPr>
            </a:lvl1pPr>
            <a:lvl2pPr marL="742950" indent="-285750">
              <a:spcBef>
                <a:spcPts val="600"/>
              </a:spcBef>
              <a:buSzPct val="110000"/>
              <a:buFont typeface="Arial" charset="0"/>
              <a:buChar char="•"/>
              <a:defRPr sz="1400">
                <a:solidFill>
                  <a:schemeClr val="tx1"/>
                </a:solidFill>
                <a:latin typeface="Open Sans" charset="0"/>
                <a:ea typeface="Open Sans" charset="0"/>
                <a:cs typeface="Open Sans" charset="0"/>
              </a:defRPr>
            </a:lvl2pPr>
            <a:lvl3pPr marL="1143000" indent="-228600">
              <a:spcBef>
                <a:spcPts val="600"/>
              </a:spcBef>
              <a:buSzPct val="110000"/>
              <a:buFont typeface=".AppleSystemUIFont" charset="-120"/>
              <a:buChar char="–"/>
              <a:defRPr sz="1400" i="1">
                <a:solidFill>
                  <a:schemeClr val="tx1"/>
                </a:solidFill>
                <a:latin typeface="Open Sans" charset="0"/>
                <a:ea typeface="Open Sans" charset="0"/>
                <a:cs typeface="Open Sans" charset="0"/>
              </a:defRPr>
            </a:lvl3pPr>
            <a:lvl4pPr marL="1600200" indent="-228600">
              <a:spcBef>
                <a:spcPts val="600"/>
              </a:spcBef>
              <a:buSzPct val="110000"/>
              <a:buFont typeface="Arial" charset="0"/>
              <a:buChar char="•"/>
              <a:defRPr sz="1400">
                <a:solidFill>
                  <a:schemeClr val="tx1"/>
                </a:solidFill>
                <a:latin typeface="Open Sans" charset="0"/>
                <a:ea typeface="Open Sans" charset="0"/>
                <a:cs typeface="Open Sans" charset="0"/>
              </a:defRPr>
            </a:lvl4pPr>
            <a:lvl5pPr marL="2057400" indent="-228600">
              <a:spcBef>
                <a:spcPts val="600"/>
              </a:spcBef>
              <a:buSzPct val="110000"/>
              <a:buFont typeface=".AppleSystemUIFont" charset="-120"/>
              <a:buChar char="–"/>
              <a:defRPr sz="1400" i="1">
                <a:solidFill>
                  <a:schemeClr val="tx1"/>
                </a:solidFill>
                <a:latin typeface="Open Sans" charset="0"/>
                <a:ea typeface="Open Sans" charset="0"/>
                <a:cs typeface="Open Sans" charset="0"/>
              </a:defRPr>
            </a:lvl5pPr>
            <a:lvl6pPr marL="2514600" indent="-228600" fontAlgn="base">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6pPr>
            <a:lvl7pPr marL="2971800" indent="-228600" fontAlgn="base">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7pPr>
            <a:lvl8pPr marL="3429000" indent="-228600" fontAlgn="base">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8pPr>
            <a:lvl9pPr marL="3886200" indent="-228600" fontAlgn="base">
              <a:spcBef>
                <a:spcPts val="600"/>
              </a:spcBef>
              <a:spcAft>
                <a:spcPct val="0"/>
              </a:spcAft>
              <a:buSzPct val="110000"/>
              <a:buFont typeface=".AppleSystemUIFont" charset="-120"/>
              <a:buChar char="–"/>
              <a:defRPr sz="1400" i="1">
                <a:solidFill>
                  <a:schemeClr val="tx1"/>
                </a:solidFill>
                <a:latin typeface="Open Sans" charset="0"/>
                <a:ea typeface="Open Sans" charset="0"/>
                <a:cs typeface="Open Sans" charset="0"/>
              </a:defRPr>
            </a:lvl9pPr>
          </a:lstStyle>
          <a:p>
            <a:pPr marL="4233" lvl="0" indent="-4233" defTabSz="1219170">
              <a:spcBef>
                <a:spcPct val="20000"/>
              </a:spcBef>
              <a:defRPr/>
            </a:pPr>
            <a:r>
              <a:rPr lang="en-US" altLang="x-none" dirty="0" err="1">
                <a:solidFill>
                  <a:srgbClr val="FFFFFF"/>
                </a:solidFill>
                <a:ea typeface="ＭＳ Ｐゴシック" charset="-128"/>
              </a:rPr>
              <a:t>Cylab</a:t>
            </a:r>
            <a:r>
              <a:rPr lang="en-US" altLang="x-none" dirty="0">
                <a:solidFill>
                  <a:srgbClr val="FFFFFF"/>
                </a:solidFill>
                <a:ea typeface="ＭＳ Ｐゴシック" charset="-128"/>
              </a:rPr>
              <a:t> Biometrics Centre</a:t>
            </a:r>
            <a:endParaRPr lang="en-US" altLang="x-none" baseline="30000" dirty="0">
              <a:solidFill>
                <a:srgbClr val="FFFFFF"/>
              </a:solidFill>
              <a:ea typeface="ＭＳ Ｐゴシック" charset="-128"/>
            </a:endParaRPr>
          </a:p>
        </p:txBody>
      </p:sp>
    </p:spTree>
    <p:extLst>
      <p:ext uri="{BB962C8B-B14F-4D97-AF65-F5344CB8AC3E}">
        <p14:creationId xmlns:p14="http://schemas.microsoft.com/office/powerpoint/2010/main" val="178644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18A-EE13-854D-B7CD-A8529A13D7AC}"/>
              </a:ext>
            </a:extLst>
          </p:cNvPr>
          <p:cNvSpPr>
            <a:spLocks noGrp="1"/>
          </p:cNvSpPr>
          <p:nvPr>
            <p:ph type="title"/>
          </p:nvPr>
        </p:nvSpPr>
        <p:spPr/>
        <p:txBody>
          <a:bodyPr/>
          <a:lstStyle/>
          <a:p>
            <a:r>
              <a:rPr lang="en-US" dirty="0"/>
              <a:t>What is Few Shot Classification ? </a:t>
            </a:r>
            <a:br>
              <a:rPr lang="en-US" dirty="0"/>
            </a:br>
            <a:endParaRPr lang="en-US" dirty="0"/>
          </a:p>
        </p:txBody>
      </p:sp>
      <p:sp>
        <p:nvSpPr>
          <p:cNvPr id="3" name="Rectangle 2">
            <a:extLst>
              <a:ext uri="{FF2B5EF4-FFF2-40B4-BE49-F238E27FC236}">
                <a16:creationId xmlns:a16="http://schemas.microsoft.com/office/drawing/2014/main" id="{37D26AB6-C412-F141-9DCC-5CA0292A1F98}"/>
              </a:ext>
            </a:extLst>
          </p:cNvPr>
          <p:cNvSpPr/>
          <p:nvPr/>
        </p:nvSpPr>
        <p:spPr>
          <a:xfrm>
            <a:off x="489856" y="971550"/>
            <a:ext cx="8229600" cy="1643527"/>
          </a:xfrm>
          <a:prstGeom prst="rect">
            <a:avLst/>
          </a:prstGeom>
        </p:spPr>
        <p:txBody>
          <a:bodyPr wrap="square">
            <a:spAutoFit/>
          </a:bodyPr>
          <a:lstStyle/>
          <a:p>
            <a:pPr marL="171450" lvl="0" indent="-171450">
              <a:lnSpc>
                <a:spcPct val="90000"/>
              </a:lnSpc>
              <a:spcBef>
                <a:spcPts val="0"/>
              </a:spcBef>
              <a:spcAft>
                <a:spcPts val="0"/>
              </a:spcAft>
              <a:buClr>
                <a:srgbClr val="000000"/>
              </a:buClr>
              <a:buSzPts val="1800"/>
              <a:buChar char="•"/>
            </a:pPr>
            <a:r>
              <a:rPr lang="en-US" sz="1400" dirty="0"/>
              <a:t>Resembling the rapid learning capability of human, low shot learning empowers vision systems to understand new concepts by training with few samples </a:t>
            </a:r>
          </a:p>
          <a:p>
            <a:pPr marL="171450" lvl="0" indent="-171450">
              <a:lnSpc>
                <a:spcPct val="90000"/>
              </a:lnSpc>
              <a:spcBef>
                <a:spcPts val="0"/>
              </a:spcBef>
              <a:spcAft>
                <a:spcPts val="0"/>
              </a:spcAft>
              <a:buClr>
                <a:srgbClr val="000000"/>
              </a:buClr>
              <a:buSzPts val="1800"/>
              <a:buChar char="•"/>
            </a:pPr>
            <a:r>
              <a:rPr lang="en-US" sz="1400" dirty="0">
                <a:solidFill>
                  <a:srgbClr val="000000"/>
                </a:solidFill>
              </a:rPr>
              <a:t>We first </a:t>
            </a:r>
            <a:r>
              <a:rPr lang="en-US" sz="1400" dirty="0"/>
              <a:t>define the N-way K-shot image classification task. </a:t>
            </a:r>
          </a:p>
          <a:p>
            <a:pPr lvl="0">
              <a:lnSpc>
                <a:spcPct val="90000"/>
              </a:lnSpc>
              <a:spcBef>
                <a:spcPts val="0"/>
              </a:spcBef>
              <a:spcAft>
                <a:spcPts val="0"/>
              </a:spcAft>
              <a:buClr>
                <a:srgbClr val="000000"/>
              </a:buClr>
              <a:buSzPts val="1800"/>
            </a:pPr>
            <a:endParaRPr lang="en-US" sz="1400" dirty="0"/>
          </a:p>
          <a:p>
            <a:pPr lvl="0">
              <a:lnSpc>
                <a:spcPct val="90000"/>
              </a:lnSpc>
              <a:spcBef>
                <a:spcPts val="0"/>
              </a:spcBef>
              <a:spcAft>
                <a:spcPts val="0"/>
              </a:spcAft>
              <a:buClr>
                <a:srgbClr val="000000"/>
              </a:buClr>
              <a:buSzPts val="1800"/>
            </a:pPr>
            <a:r>
              <a:rPr lang="en-US" sz="1400" dirty="0"/>
              <a:t>Given: a support set composed of </a:t>
            </a:r>
            <a:r>
              <a:rPr lang="en-US" sz="1400" b="1" dirty="0"/>
              <a:t>N labels </a:t>
            </a:r>
            <a:r>
              <a:rPr lang="en-US" sz="1400" dirty="0"/>
              <a:t>and, for each label, </a:t>
            </a:r>
            <a:r>
              <a:rPr lang="en-US" sz="1400" b="1" dirty="0"/>
              <a:t>K labeled images</a:t>
            </a:r>
            <a:r>
              <a:rPr lang="en-US" sz="1400" dirty="0"/>
              <a:t>; a </a:t>
            </a:r>
            <a:r>
              <a:rPr lang="en-US" sz="1400" b="1" dirty="0"/>
              <a:t>query set </a:t>
            </a:r>
            <a:r>
              <a:rPr lang="en-US" sz="1400" dirty="0"/>
              <a:t>composed of Q query images; the task is to classify the query images among the </a:t>
            </a:r>
            <a:r>
              <a:rPr lang="en-US" sz="1400" b="1" dirty="0"/>
              <a:t>N classes </a:t>
            </a:r>
            <a:r>
              <a:rPr lang="en-US" sz="1400" dirty="0"/>
              <a:t>given the</a:t>
            </a:r>
            <a:r>
              <a:rPr lang="en-US" sz="1400" b="1" dirty="0"/>
              <a:t> N×K images </a:t>
            </a:r>
            <a:r>
              <a:rPr lang="en-US" sz="1400" dirty="0"/>
              <a:t>in the </a:t>
            </a:r>
            <a:r>
              <a:rPr lang="en-US" sz="1400" b="1" dirty="0"/>
              <a:t>support set</a:t>
            </a:r>
            <a:r>
              <a:rPr lang="en-US" sz="1400" dirty="0"/>
              <a:t>. When K is small (typically K&lt;10), we talk about few-shot image classification (or one-shot in the case where K=1).</a:t>
            </a:r>
          </a:p>
        </p:txBody>
      </p:sp>
      <p:pic>
        <p:nvPicPr>
          <p:cNvPr id="4" name="Picture 3" descr="A picture containing screenshot, photo, different, refrigerator&#10;&#10;Description automatically generated">
            <a:extLst>
              <a:ext uri="{FF2B5EF4-FFF2-40B4-BE49-F238E27FC236}">
                <a16:creationId xmlns:a16="http://schemas.microsoft.com/office/drawing/2014/main" id="{AA5380AF-420D-0F40-AA48-81037891FC5B}"/>
              </a:ext>
            </a:extLst>
          </p:cNvPr>
          <p:cNvPicPr/>
          <p:nvPr/>
        </p:nvPicPr>
        <p:blipFill>
          <a:blip r:embed="rId2"/>
          <a:stretch>
            <a:fillRect/>
          </a:stretch>
        </p:blipFill>
        <p:spPr>
          <a:xfrm>
            <a:off x="2743200" y="2571750"/>
            <a:ext cx="2880995" cy="1962785"/>
          </a:xfrm>
          <a:prstGeom prst="rect">
            <a:avLst/>
          </a:prstGeom>
        </p:spPr>
      </p:pic>
    </p:spTree>
    <p:extLst>
      <p:ext uri="{BB962C8B-B14F-4D97-AF65-F5344CB8AC3E}">
        <p14:creationId xmlns:p14="http://schemas.microsoft.com/office/powerpoint/2010/main" val="3308672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18A-EE13-854D-B7CD-A8529A13D7AC}"/>
              </a:ext>
            </a:extLst>
          </p:cNvPr>
          <p:cNvSpPr>
            <a:spLocks noGrp="1"/>
          </p:cNvSpPr>
          <p:nvPr>
            <p:ph type="title"/>
          </p:nvPr>
        </p:nvSpPr>
        <p:spPr/>
        <p:txBody>
          <a:bodyPr/>
          <a:lstStyle/>
          <a:p>
            <a:r>
              <a:rPr lang="en-US" dirty="0"/>
              <a:t>What are Prototypical Networks ? </a:t>
            </a:r>
            <a:br>
              <a:rPr lang="en-US" dirty="0"/>
            </a:br>
            <a:endParaRPr lang="en-US" dirty="0"/>
          </a:p>
        </p:txBody>
      </p:sp>
      <p:sp>
        <p:nvSpPr>
          <p:cNvPr id="3" name="Rectangle 2">
            <a:extLst>
              <a:ext uri="{FF2B5EF4-FFF2-40B4-BE49-F238E27FC236}">
                <a16:creationId xmlns:a16="http://schemas.microsoft.com/office/drawing/2014/main" id="{37D26AB6-C412-F141-9DCC-5CA0292A1F98}"/>
              </a:ext>
            </a:extLst>
          </p:cNvPr>
          <p:cNvSpPr/>
          <p:nvPr/>
        </p:nvSpPr>
        <p:spPr>
          <a:xfrm>
            <a:off x="489856" y="971550"/>
            <a:ext cx="8229600" cy="1255728"/>
          </a:xfrm>
          <a:prstGeom prst="rect">
            <a:avLst/>
          </a:prstGeom>
        </p:spPr>
        <p:txBody>
          <a:bodyPr wrap="square">
            <a:spAutoFit/>
          </a:bodyPr>
          <a:lstStyle/>
          <a:p>
            <a:pPr marL="171450" indent="-171450">
              <a:lnSpc>
                <a:spcPct val="90000"/>
              </a:lnSpc>
              <a:spcBef>
                <a:spcPts val="0"/>
              </a:spcBef>
              <a:spcAft>
                <a:spcPts val="0"/>
              </a:spcAft>
              <a:buClr>
                <a:srgbClr val="000000"/>
              </a:buClr>
              <a:buSzPts val="1800"/>
              <a:buFontTx/>
              <a:buChar char="•"/>
            </a:pPr>
            <a:r>
              <a:rPr lang="en-US" sz="1400" dirty="0"/>
              <a:t>Prototypical Networks is based on the concept that there exists an embedding in which </a:t>
            </a:r>
            <a:r>
              <a:rPr lang="en-US" sz="1400" b="1" dirty="0"/>
              <a:t>points cluster </a:t>
            </a:r>
            <a:r>
              <a:rPr lang="en-US" sz="1400" dirty="0"/>
              <a:t>around a </a:t>
            </a:r>
            <a:r>
              <a:rPr lang="en-US" sz="1400" b="1" dirty="0"/>
              <a:t>single prototype representation </a:t>
            </a:r>
            <a:r>
              <a:rPr lang="en-US" sz="1400" dirty="0"/>
              <a:t>for each class</a:t>
            </a:r>
          </a:p>
          <a:p>
            <a:pPr marL="171450" lvl="0" indent="-171450">
              <a:lnSpc>
                <a:spcPct val="90000"/>
              </a:lnSpc>
              <a:spcBef>
                <a:spcPts val="0"/>
              </a:spcBef>
              <a:spcAft>
                <a:spcPts val="0"/>
              </a:spcAft>
              <a:buClr>
                <a:srgbClr val="000000"/>
              </a:buClr>
              <a:buSzPts val="1800"/>
              <a:buChar char="•"/>
            </a:pPr>
            <a:endParaRPr lang="en-US" sz="1400" dirty="0"/>
          </a:p>
          <a:p>
            <a:pPr marL="171450" indent="-171450">
              <a:lnSpc>
                <a:spcPct val="90000"/>
              </a:lnSpc>
              <a:spcBef>
                <a:spcPts val="0"/>
              </a:spcBef>
              <a:spcAft>
                <a:spcPts val="0"/>
              </a:spcAft>
              <a:buClr>
                <a:srgbClr val="000000"/>
              </a:buClr>
              <a:buSzPts val="1800"/>
              <a:buFontTx/>
              <a:buChar char="•"/>
            </a:pPr>
            <a:r>
              <a:rPr lang="en-US" sz="1400" dirty="0"/>
              <a:t> Few shot classification is a task in which the classifier has to accommodate </a:t>
            </a:r>
            <a:r>
              <a:rPr lang="en-US" sz="1400" b="1" dirty="0"/>
              <a:t>new classes </a:t>
            </a:r>
            <a:r>
              <a:rPr lang="en-US" sz="1400" dirty="0"/>
              <a:t>during </a:t>
            </a:r>
            <a:r>
              <a:rPr lang="en-US" sz="1400" b="1" dirty="0"/>
              <a:t>test time </a:t>
            </a:r>
            <a:r>
              <a:rPr lang="en-US" sz="1400" dirty="0"/>
              <a:t>given only a few example of these classes</a:t>
            </a:r>
          </a:p>
          <a:p>
            <a:pPr lvl="0">
              <a:lnSpc>
                <a:spcPct val="90000"/>
              </a:lnSpc>
              <a:spcBef>
                <a:spcPts val="0"/>
              </a:spcBef>
              <a:spcAft>
                <a:spcPts val="0"/>
              </a:spcAft>
              <a:buClr>
                <a:srgbClr val="000000"/>
              </a:buClr>
              <a:buSzPts val="1800"/>
            </a:pPr>
            <a:endParaRPr lang="en-US" sz="1400" dirty="0"/>
          </a:p>
        </p:txBody>
      </p:sp>
      <p:pic>
        <p:nvPicPr>
          <p:cNvPr id="5" name="Picture 4" descr="A close up of a map&#10;&#10;Description automatically generated">
            <a:extLst>
              <a:ext uri="{FF2B5EF4-FFF2-40B4-BE49-F238E27FC236}">
                <a16:creationId xmlns:a16="http://schemas.microsoft.com/office/drawing/2014/main" id="{9E3FCA08-525D-3C46-97AD-33E8AFDDCCB3}"/>
              </a:ext>
            </a:extLst>
          </p:cNvPr>
          <p:cNvPicPr/>
          <p:nvPr/>
        </p:nvPicPr>
        <p:blipFill>
          <a:blip r:embed="rId2"/>
          <a:stretch>
            <a:fillRect/>
          </a:stretch>
        </p:blipFill>
        <p:spPr>
          <a:xfrm>
            <a:off x="1600200" y="2129338"/>
            <a:ext cx="5943600" cy="2578100"/>
          </a:xfrm>
          <a:prstGeom prst="rect">
            <a:avLst/>
          </a:prstGeom>
        </p:spPr>
      </p:pic>
    </p:spTree>
    <p:extLst>
      <p:ext uri="{BB962C8B-B14F-4D97-AF65-F5344CB8AC3E}">
        <p14:creationId xmlns:p14="http://schemas.microsoft.com/office/powerpoint/2010/main" val="939595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18A-EE13-854D-B7CD-A8529A13D7AC}"/>
              </a:ext>
            </a:extLst>
          </p:cNvPr>
          <p:cNvSpPr>
            <a:spLocks noGrp="1"/>
          </p:cNvSpPr>
          <p:nvPr>
            <p:ph type="title"/>
          </p:nvPr>
        </p:nvSpPr>
        <p:spPr/>
        <p:txBody>
          <a:bodyPr/>
          <a:lstStyle/>
          <a:p>
            <a:r>
              <a:rPr lang="en-US" dirty="0"/>
              <a:t>Prototypical Networks v/s Matching Networks?</a:t>
            </a:r>
            <a:br>
              <a:rPr lang="en-US" dirty="0"/>
            </a:br>
            <a:endParaRPr lang="en-US" dirty="0"/>
          </a:p>
        </p:txBody>
      </p:sp>
      <p:sp>
        <p:nvSpPr>
          <p:cNvPr id="3" name="Rectangle 2">
            <a:extLst>
              <a:ext uri="{FF2B5EF4-FFF2-40B4-BE49-F238E27FC236}">
                <a16:creationId xmlns:a16="http://schemas.microsoft.com/office/drawing/2014/main" id="{37D26AB6-C412-F141-9DCC-5CA0292A1F98}"/>
              </a:ext>
            </a:extLst>
          </p:cNvPr>
          <p:cNvSpPr/>
          <p:nvPr/>
        </p:nvSpPr>
        <p:spPr>
          <a:xfrm>
            <a:off x="0" y="955548"/>
            <a:ext cx="8229600" cy="2656112"/>
          </a:xfrm>
          <a:prstGeom prst="rect">
            <a:avLst/>
          </a:prstGeom>
        </p:spPr>
        <p:txBody>
          <a:bodyPr wrap="square">
            <a:spAutoFit/>
          </a:bodyPr>
          <a:lstStyle/>
          <a:p>
            <a:pPr marL="742950" lvl="1" indent="-285750">
              <a:buFont typeface="Arial" panose="020B0604020202020204" pitchFamily="34" charset="0"/>
              <a:buChar char="•"/>
            </a:pPr>
            <a:r>
              <a:rPr lang="en-US" sz="1400" dirty="0"/>
              <a:t>Matching Networks produce a weighted nearest neighbor classifier given the support set whereas Prototypical networks produce linear classifier when squared Euclidean distance is used as a metric</a:t>
            </a:r>
          </a:p>
          <a:p>
            <a:pPr marL="742950" lvl="1" indent="-285750">
              <a:buFont typeface="Arial" panose="020B0604020202020204" pitchFamily="34" charset="0"/>
              <a:buChar char="•"/>
            </a:pPr>
            <a:endParaRPr lang="en-US" sz="1400" dirty="0"/>
          </a:p>
          <a:p>
            <a:pPr marL="742950" lvl="1" indent="-285750">
              <a:buFont typeface="Arial" panose="020B0604020202020204" pitchFamily="34" charset="0"/>
              <a:buChar char="•"/>
            </a:pPr>
            <a:r>
              <a:rPr lang="en-US" sz="1400" dirty="0"/>
              <a:t>Matching networks and prototypical networks can also be seen as forms of meta-learning, in the sense that they produce simple classifiers dynamically from new training episodes; however the core embeddings they rely on are fixed after training </a:t>
            </a:r>
          </a:p>
          <a:p>
            <a:pPr lvl="1"/>
            <a:endParaRPr lang="en-US" sz="1400" dirty="0"/>
          </a:p>
          <a:p>
            <a:pPr marL="742950" lvl="1" indent="-285750">
              <a:buFont typeface="Arial" panose="020B0604020202020204" pitchFamily="34" charset="0"/>
              <a:buChar char="•"/>
            </a:pPr>
            <a:r>
              <a:rPr lang="en-US" sz="1400" dirty="0"/>
              <a:t>In matching networks LSTM Networks are used to make all images interact during the feature extraction, a process called </a:t>
            </a:r>
            <a:r>
              <a:rPr lang="en-US" sz="1400" b="1" dirty="0"/>
              <a:t>Full Context Embedding </a:t>
            </a:r>
            <a:r>
              <a:rPr lang="en-US" sz="1400" dirty="0"/>
              <a:t>because here the network finds the embeddings for not only the image to embed, but also all other images in the support set </a:t>
            </a:r>
          </a:p>
          <a:p>
            <a:pPr lvl="1"/>
            <a:endParaRPr lang="en-US" sz="1400" dirty="0"/>
          </a:p>
          <a:p>
            <a:pPr>
              <a:lnSpc>
                <a:spcPct val="90000"/>
              </a:lnSpc>
              <a:spcBef>
                <a:spcPts val="0"/>
              </a:spcBef>
              <a:spcAft>
                <a:spcPts val="0"/>
              </a:spcAft>
              <a:buClr>
                <a:srgbClr val="000000"/>
              </a:buClr>
              <a:buSzPts val="1800"/>
            </a:pPr>
            <a:r>
              <a:rPr lang="en-US" sz="1400" dirty="0"/>
              <a:t> </a:t>
            </a:r>
          </a:p>
        </p:txBody>
      </p:sp>
    </p:spTree>
    <p:extLst>
      <p:ext uri="{BB962C8B-B14F-4D97-AF65-F5344CB8AC3E}">
        <p14:creationId xmlns:p14="http://schemas.microsoft.com/office/powerpoint/2010/main" val="890153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520FB-2557-E94F-BAFD-F18D87725EA5}"/>
              </a:ext>
            </a:extLst>
          </p:cNvPr>
          <p:cNvSpPr>
            <a:spLocks noGrp="1"/>
          </p:cNvSpPr>
          <p:nvPr>
            <p:ph type="title"/>
          </p:nvPr>
        </p:nvSpPr>
        <p:spPr>
          <a:xfrm>
            <a:off x="457200" y="361950"/>
            <a:ext cx="8229600" cy="609600"/>
          </a:xfrm>
        </p:spPr>
        <p:txBody>
          <a:bodyPr vert="horz" wrap="square" lIns="91440" tIns="45720" rIns="91440" bIns="45720" numCol="1" anchor="t" anchorCtr="0" compatLnSpc="1">
            <a:prstTxWarp prst="textNoShape">
              <a:avLst/>
            </a:prstTxWarp>
            <a:normAutofit/>
          </a:bodyPr>
          <a:lstStyle/>
          <a:p>
            <a:r>
              <a:rPr lang="en-US" b="1">
                <a:latin typeface="Open Sans" charset="0"/>
                <a:ea typeface="Open Sans" charset="0"/>
                <a:cs typeface="Open Sans" charset="0"/>
              </a:rPr>
              <a:t>Metric Learning</a:t>
            </a:r>
          </a:p>
        </p:txBody>
      </p:sp>
      <p:pic>
        <p:nvPicPr>
          <p:cNvPr id="1025" name="Picture 2" descr="The query (on the right) is compared to each image of the support set,. Its label depends on which images are the closest.">
            <a:extLst>
              <a:ext uri="{FF2B5EF4-FFF2-40B4-BE49-F238E27FC236}">
                <a16:creationId xmlns:a16="http://schemas.microsoft.com/office/drawing/2014/main" id="{4E717AF9-868F-AD43-BAD0-ADC00039C367}"/>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tretch>
            <a:fillRect/>
          </a:stretch>
        </p:blipFill>
        <p:spPr bwMode="auto">
          <a:xfrm>
            <a:off x="511996" y="1200150"/>
            <a:ext cx="3852808" cy="342900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0A8EBFD-71EE-4A48-BE3C-4C6FC80C8B38}"/>
              </a:ext>
            </a:extLst>
          </p:cNvPr>
          <p:cNvSpPr/>
          <p:nvPr/>
        </p:nvSpPr>
        <p:spPr bwMode="auto">
          <a:xfrm>
            <a:off x="4727448" y="1212300"/>
            <a:ext cx="3959352"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a:bodyPr>
          <a:lstStyle/>
          <a:p>
            <a:pPr eaLnBrk="1" hangingPunct="1">
              <a:spcBef>
                <a:spcPts val="600"/>
              </a:spcBef>
            </a:pPr>
            <a:r>
              <a:rPr lang="en-US" sz="1400">
                <a:latin typeface="Open Sans" charset="0"/>
              </a:rPr>
              <a:t>The basic idea of metric learning is to learn a distance function between data points (like images). It has proven to be very useful for solving few-shot classification tasks: instead of having to fine-tune on the support set (the few labeled images), metric learning algorithms classify query images by comparing them to the labeled images </a:t>
            </a:r>
          </a:p>
        </p:txBody>
      </p:sp>
      <p:sp>
        <p:nvSpPr>
          <p:cNvPr id="5" name="Rectangle 2">
            <a:extLst>
              <a:ext uri="{FF2B5EF4-FFF2-40B4-BE49-F238E27FC236}">
                <a16:creationId xmlns:a16="http://schemas.microsoft.com/office/drawing/2014/main" id="{1A2B0F5C-B93B-C547-8C50-8C311B601829}"/>
              </a:ext>
            </a:extLst>
          </p:cNvPr>
          <p:cNvSpPr>
            <a:spLocks noChangeArrowheads="1"/>
          </p:cNvSpPr>
          <p:nvPr/>
        </p:nvSpPr>
        <p:spPr bwMode="auto">
          <a:xfrm>
            <a:off x="2895600" y="190051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87944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18A-EE13-854D-B7CD-A8529A13D7AC}"/>
              </a:ext>
            </a:extLst>
          </p:cNvPr>
          <p:cNvSpPr>
            <a:spLocks noGrp="1"/>
          </p:cNvSpPr>
          <p:nvPr>
            <p:ph type="title"/>
          </p:nvPr>
        </p:nvSpPr>
        <p:spPr>
          <a:xfrm>
            <a:off x="457200" y="297419"/>
            <a:ext cx="8229600" cy="609600"/>
          </a:xfrm>
        </p:spPr>
        <p:txBody>
          <a:bodyPr/>
          <a:lstStyle/>
          <a:p>
            <a:r>
              <a:rPr lang="en-US" sz="1800" dirty="0"/>
              <a:t>General Approach</a:t>
            </a:r>
            <a:br>
              <a:rPr lang="en-US" dirty="0"/>
            </a:br>
            <a:endParaRPr lang="en-US" dirty="0"/>
          </a:p>
        </p:txBody>
      </p:sp>
      <p:sp>
        <p:nvSpPr>
          <p:cNvPr id="3" name="Rectangle 2">
            <a:extLst>
              <a:ext uri="{FF2B5EF4-FFF2-40B4-BE49-F238E27FC236}">
                <a16:creationId xmlns:a16="http://schemas.microsoft.com/office/drawing/2014/main" id="{37D26AB6-C412-F141-9DCC-5CA0292A1F98}"/>
              </a:ext>
            </a:extLst>
          </p:cNvPr>
          <p:cNvSpPr/>
          <p:nvPr/>
        </p:nvSpPr>
        <p:spPr>
          <a:xfrm>
            <a:off x="152400" y="602219"/>
            <a:ext cx="8229600" cy="2871555"/>
          </a:xfrm>
          <a:prstGeom prst="rect">
            <a:avLst/>
          </a:prstGeom>
        </p:spPr>
        <p:txBody>
          <a:bodyPr wrap="square">
            <a:spAutoFit/>
          </a:bodyPr>
          <a:lstStyle/>
          <a:p>
            <a:pPr marL="742950" lvl="1" indent="-285750">
              <a:buFont typeface="Arial" panose="020B0604020202020204" pitchFamily="34" charset="0"/>
              <a:buChar char="•"/>
            </a:pPr>
            <a:r>
              <a:rPr lang="en-US" sz="1400" dirty="0"/>
              <a:t>Prototypical Networks is based on the concept that there exists an embedding in which points cluster around a single prototype representation for each class</a:t>
            </a:r>
          </a:p>
          <a:p>
            <a:pPr marL="742950" lvl="1" indent="-285750">
              <a:buFont typeface="Arial" panose="020B0604020202020204" pitchFamily="34" charset="0"/>
              <a:buChar char="•"/>
            </a:pPr>
            <a:r>
              <a:rPr lang="en-US" sz="1400" dirty="0"/>
              <a:t>In order to do the above a non linear mapping of the input is taken into an embedded space using neural networks and take the </a:t>
            </a:r>
            <a:r>
              <a:rPr lang="en-US" sz="1400" b="1" dirty="0" err="1"/>
              <a:t>classes’s</a:t>
            </a:r>
            <a:r>
              <a:rPr lang="en-US" sz="1400" b="1" dirty="0"/>
              <a:t> prototype to be the mean </a:t>
            </a:r>
            <a:r>
              <a:rPr lang="en-US" sz="1400" dirty="0"/>
              <a:t>of its </a:t>
            </a:r>
            <a:r>
              <a:rPr lang="en-US" sz="1400" b="1" dirty="0"/>
              <a:t>support set </a:t>
            </a:r>
            <a:r>
              <a:rPr lang="en-US" sz="1400" dirty="0"/>
              <a:t>in the embedding space</a:t>
            </a:r>
          </a:p>
          <a:p>
            <a:pPr marL="742950" lvl="1" indent="-285750">
              <a:buFont typeface="Arial" panose="020B0604020202020204" pitchFamily="34" charset="0"/>
              <a:buChar char="•"/>
            </a:pPr>
            <a:r>
              <a:rPr lang="en-US" sz="1400" dirty="0"/>
              <a:t>Classification is then performed for an embedded query point by simply finding the nearest class prototype</a:t>
            </a:r>
          </a:p>
          <a:p>
            <a:pPr marL="742950" lvl="1" indent="-285750">
              <a:buFont typeface="Arial" panose="020B0604020202020204" pitchFamily="34" charset="0"/>
              <a:buChar char="•"/>
            </a:pPr>
            <a:r>
              <a:rPr lang="en-US" sz="1400" dirty="0"/>
              <a:t>Therefore an </a:t>
            </a:r>
            <a:r>
              <a:rPr lang="en-US" sz="1400" b="1" dirty="0"/>
              <a:t>embedding of the meta-data </a:t>
            </a:r>
            <a:r>
              <a:rPr lang="en-US" sz="1400" dirty="0"/>
              <a:t>is learned into a shared space to serve as a </a:t>
            </a:r>
            <a:r>
              <a:rPr lang="en-US" sz="1400" b="1" dirty="0"/>
              <a:t>prototype for each class</a:t>
            </a:r>
          </a:p>
          <a:p>
            <a:pPr marL="742950" lvl="1" indent="-285750">
              <a:buFont typeface="Arial" panose="020B0604020202020204" pitchFamily="34" charset="0"/>
              <a:buChar char="•"/>
            </a:pPr>
            <a:r>
              <a:rPr lang="en-US" sz="1400" dirty="0"/>
              <a:t>It is found that choice of the </a:t>
            </a:r>
            <a:r>
              <a:rPr lang="en-US" sz="1400" b="1" dirty="0"/>
              <a:t>distance is quintessential </a:t>
            </a:r>
            <a:r>
              <a:rPr lang="en-US" sz="1400" dirty="0"/>
              <a:t>to the problem and </a:t>
            </a:r>
            <a:r>
              <a:rPr lang="en-US" sz="1400" b="1" dirty="0"/>
              <a:t>Euclidean distance </a:t>
            </a:r>
            <a:r>
              <a:rPr lang="en-US" sz="1400" dirty="0"/>
              <a:t>greatly outperforms cosine similarity</a:t>
            </a:r>
          </a:p>
          <a:p>
            <a:pPr lvl="1"/>
            <a:endParaRPr lang="en-US" sz="1400" dirty="0"/>
          </a:p>
          <a:p>
            <a:pPr lvl="0">
              <a:lnSpc>
                <a:spcPct val="90000"/>
              </a:lnSpc>
              <a:spcBef>
                <a:spcPts val="0"/>
              </a:spcBef>
              <a:spcAft>
                <a:spcPts val="0"/>
              </a:spcAft>
              <a:buClr>
                <a:srgbClr val="000000"/>
              </a:buClr>
              <a:buSzPts val="1800"/>
            </a:pPr>
            <a:endParaRPr lang="en-US" sz="1400" dirty="0"/>
          </a:p>
        </p:txBody>
      </p:sp>
      <p:sp>
        <p:nvSpPr>
          <p:cNvPr id="4" name="Rectangle 3">
            <a:extLst>
              <a:ext uri="{FF2B5EF4-FFF2-40B4-BE49-F238E27FC236}">
                <a16:creationId xmlns:a16="http://schemas.microsoft.com/office/drawing/2014/main" id="{B920B456-AE09-6247-BDD7-3D89D447A9A0}"/>
              </a:ext>
            </a:extLst>
          </p:cNvPr>
          <p:cNvSpPr/>
          <p:nvPr/>
        </p:nvSpPr>
        <p:spPr>
          <a:xfrm>
            <a:off x="457200" y="3104442"/>
            <a:ext cx="2405851" cy="369332"/>
          </a:xfrm>
          <a:prstGeom prst="rect">
            <a:avLst/>
          </a:prstGeom>
        </p:spPr>
        <p:txBody>
          <a:bodyPr wrap="none">
            <a:spAutoFit/>
          </a:bodyPr>
          <a:lstStyle/>
          <a:p>
            <a:r>
              <a:rPr lang="en-US" sz="1800" b="1" dirty="0">
                <a:latin typeface="Open Sans" charset="0"/>
              </a:rPr>
              <a:t>Our Novel Approach</a:t>
            </a:r>
          </a:p>
        </p:txBody>
      </p:sp>
      <p:sp>
        <p:nvSpPr>
          <p:cNvPr id="6" name="Rectangle 5">
            <a:extLst>
              <a:ext uri="{FF2B5EF4-FFF2-40B4-BE49-F238E27FC236}">
                <a16:creationId xmlns:a16="http://schemas.microsoft.com/office/drawing/2014/main" id="{0CF4464B-54BA-674B-BB29-2A2F527D677F}"/>
              </a:ext>
            </a:extLst>
          </p:cNvPr>
          <p:cNvSpPr/>
          <p:nvPr/>
        </p:nvSpPr>
        <p:spPr>
          <a:xfrm>
            <a:off x="152400" y="3442532"/>
            <a:ext cx="7924800" cy="1169551"/>
          </a:xfrm>
          <a:prstGeom prst="rect">
            <a:avLst/>
          </a:prstGeom>
        </p:spPr>
        <p:txBody>
          <a:bodyPr wrap="square">
            <a:spAutoFit/>
          </a:bodyPr>
          <a:lstStyle/>
          <a:p>
            <a:pPr marL="742950" lvl="1" indent="-285750">
              <a:buFont typeface="Arial" panose="020B0604020202020204" pitchFamily="34" charset="0"/>
              <a:buChar char="•"/>
            </a:pPr>
            <a:r>
              <a:rPr lang="en-US" sz="1400" dirty="0"/>
              <a:t>Instead of representing  the </a:t>
            </a:r>
            <a:r>
              <a:rPr lang="en-US" sz="1400" b="1" dirty="0" err="1"/>
              <a:t>classes’s</a:t>
            </a:r>
            <a:r>
              <a:rPr lang="en-US" sz="1400" b="1" dirty="0"/>
              <a:t> prototype to be the mean </a:t>
            </a:r>
            <a:r>
              <a:rPr lang="en-US" sz="1400" dirty="0"/>
              <a:t>of its support set</a:t>
            </a:r>
            <a:r>
              <a:rPr lang="en-US" sz="1400" b="1" dirty="0"/>
              <a:t>, </a:t>
            </a:r>
            <a:r>
              <a:rPr lang="en-US" sz="1400" b="1" dirty="0">
                <a:solidFill>
                  <a:srgbClr val="00B050"/>
                </a:solidFill>
              </a:rPr>
              <a:t>we consider each example in the support set to be a class prototype</a:t>
            </a:r>
            <a:r>
              <a:rPr lang="en-US" sz="1400" b="1" dirty="0"/>
              <a:t> </a:t>
            </a:r>
            <a:r>
              <a:rPr lang="en-US" sz="1400" dirty="0"/>
              <a:t>and allow our images from the query set to map to the the embedding space, closest to these prototypes</a:t>
            </a:r>
          </a:p>
          <a:p>
            <a:pPr marL="742950" lvl="1" indent="-285750">
              <a:buFont typeface="Arial" panose="020B0604020202020204" pitchFamily="34" charset="0"/>
              <a:buChar char="•"/>
            </a:pPr>
            <a:r>
              <a:rPr lang="en-US" sz="1400" dirty="0"/>
              <a:t>We consider that taking the mean of the class prototype isn’t necessarily representative of the class </a:t>
            </a:r>
          </a:p>
        </p:txBody>
      </p:sp>
    </p:spTree>
    <p:extLst>
      <p:ext uri="{BB962C8B-B14F-4D97-AF65-F5344CB8AC3E}">
        <p14:creationId xmlns:p14="http://schemas.microsoft.com/office/powerpoint/2010/main" val="40928438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18A-EE13-854D-B7CD-A8529A13D7AC}"/>
              </a:ext>
            </a:extLst>
          </p:cNvPr>
          <p:cNvSpPr>
            <a:spLocks noGrp="1"/>
          </p:cNvSpPr>
          <p:nvPr>
            <p:ph type="title"/>
          </p:nvPr>
        </p:nvSpPr>
        <p:spPr/>
        <p:txBody>
          <a:bodyPr/>
          <a:lstStyle/>
          <a:p>
            <a:r>
              <a:rPr lang="en-US" dirty="0"/>
              <a:t>Design Choices</a:t>
            </a:r>
            <a:br>
              <a:rPr lang="en-US" dirty="0"/>
            </a:br>
            <a:endParaRPr lang="en-US" dirty="0"/>
          </a:p>
        </p:txBody>
      </p:sp>
      <p:sp>
        <p:nvSpPr>
          <p:cNvPr id="3" name="Rectangle 2">
            <a:extLst>
              <a:ext uri="{FF2B5EF4-FFF2-40B4-BE49-F238E27FC236}">
                <a16:creationId xmlns:a16="http://schemas.microsoft.com/office/drawing/2014/main" id="{37D26AB6-C412-F141-9DCC-5CA0292A1F98}"/>
              </a:ext>
            </a:extLst>
          </p:cNvPr>
          <p:cNvSpPr/>
          <p:nvPr/>
        </p:nvSpPr>
        <p:spPr>
          <a:xfrm>
            <a:off x="152400" y="971550"/>
            <a:ext cx="8229600" cy="1363450"/>
          </a:xfrm>
          <a:prstGeom prst="rect">
            <a:avLst/>
          </a:prstGeom>
        </p:spPr>
        <p:txBody>
          <a:bodyPr wrap="square">
            <a:spAutoFit/>
          </a:bodyPr>
          <a:lstStyle/>
          <a:p>
            <a:pPr marL="742950" lvl="1" indent="-285750">
              <a:buFont typeface="Arial" panose="020B0604020202020204" pitchFamily="34" charset="0"/>
              <a:buChar char="•"/>
            </a:pPr>
            <a:r>
              <a:rPr lang="en-US" sz="1400" dirty="0"/>
              <a:t>Euclidean Distance Metric has been used over cosine distance metric as it follows Bregman’s divergence and an equivalence to mixture density estimation</a:t>
            </a:r>
          </a:p>
          <a:p>
            <a:pPr marL="742950" lvl="1" indent="-285750">
              <a:buFont typeface="Arial" panose="020B0604020202020204" pitchFamily="34" charset="0"/>
              <a:buChar char="•"/>
            </a:pPr>
            <a:r>
              <a:rPr lang="en-US" sz="1400" dirty="0"/>
              <a:t>Episode Composition – It has found that having a higher Nc or way at train time is much more beneficial than having those no of ways during the test time. One more thing found is that the no of shots of each Nc should be same during the training and test time</a:t>
            </a:r>
          </a:p>
          <a:p>
            <a:pPr lvl="0">
              <a:lnSpc>
                <a:spcPct val="90000"/>
              </a:lnSpc>
              <a:spcBef>
                <a:spcPts val="0"/>
              </a:spcBef>
              <a:spcAft>
                <a:spcPts val="0"/>
              </a:spcAft>
              <a:buClr>
                <a:srgbClr val="000000"/>
              </a:buClr>
              <a:buSzPts val="1800"/>
            </a:pPr>
            <a:endParaRPr lang="en-US" sz="1400" dirty="0"/>
          </a:p>
        </p:txBody>
      </p:sp>
    </p:spTree>
    <p:extLst>
      <p:ext uri="{BB962C8B-B14F-4D97-AF65-F5344CB8AC3E}">
        <p14:creationId xmlns:p14="http://schemas.microsoft.com/office/powerpoint/2010/main" val="4219533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2D7F7-8005-7749-8F45-C32C3D991192}"/>
              </a:ext>
            </a:extLst>
          </p:cNvPr>
          <p:cNvSpPr>
            <a:spLocks noGrp="1"/>
          </p:cNvSpPr>
          <p:nvPr>
            <p:ph type="title"/>
          </p:nvPr>
        </p:nvSpPr>
        <p:spPr>
          <a:xfrm>
            <a:off x="457200" y="209550"/>
            <a:ext cx="8229600" cy="381000"/>
          </a:xfrm>
        </p:spPr>
        <p:txBody>
          <a:bodyPr/>
          <a:lstStyle/>
          <a:p>
            <a:r>
              <a:rPr lang="en-US" dirty="0"/>
              <a:t>Experiments :</a:t>
            </a:r>
            <a:br>
              <a:rPr lang="en-US" dirty="0"/>
            </a:br>
            <a:r>
              <a:rPr lang="en-US" sz="1200" b="0" kern="1200" dirty="0">
                <a:latin typeface="45 Helvetica Light" charset="0"/>
                <a:ea typeface="ＭＳ Ｐゴシック" charset="-128"/>
                <a:cs typeface="+mn-cs"/>
              </a:rPr>
              <a:t>We start off trying our approach with the </a:t>
            </a:r>
            <a:r>
              <a:rPr lang="en-US" sz="1200" b="0" kern="1200" dirty="0" err="1">
                <a:latin typeface="45 Helvetica Light" charset="0"/>
                <a:ea typeface="ＭＳ Ｐゴシック" charset="-128"/>
                <a:cs typeface="+mn-cs"/>
              </a:rPr>
              <a:t>Omniglot</a:t>
            </a:r>
            <a:r>
              <a:rPr lang="en-US" sz="1200" b="0" kern="1200" dirty="0">
                <a:latin typeface="45 Helvetica Light" charset="0"/>
                <a:ea typeface="ＭＳ Ｐゴシック" charset="-128"/>
                <a:cs typeface="+mn-cs"/>
              </a:rPr>
              <a:t> Dataset and we are able to achieve accuracy at par with that of the Official paper [</a:t>
            </a:r>
            <a:r>
              <a:rPr lang="en-US" sz="1200" b="0" kern="1200" dirty="0">
                <a:latin typeface="45 Helvetica Light" charset="0"/>
                <a:ea typeface="ＭＳ Ｐゴシック" charset="-128"/>
                <a:cs typeface="+mn-cs"/>
                <a:hlinkClick r:id="rId2"/>
              </a:rPr>
              <a:t>https://arxiv.org/abs/1703.05175</a:t>
            </a:r>
            <a:r>
              <a:rPr lang="en-US" sz="1200" b="0" kern="1200" dirty="0">
                <a:latin typeface="45 Helvetica Light" charset="0"/>
                <a:ea typeface="ＭＳ Ｐゴシック" charset="-128"/>
                <a:cs typeface="+mn-cs"/>
              </a:rPr>
              <a:t>] </a:t>
            </a:r>
            <a:r>
              <a:rPr lang="en-US" sz="1400" b="0" kern="1200" dirty="0">
                <a:latin typeface="45 Helvetica Light" charset="0"/>
                <a:ea typeface="ＭＳ Ｐゴシック" charset="-128"/>
                <a:cs typeface="+mn-cs"/>
              </a:rPr>
              <a:t>, </a:t>
            </a:r>
            <a:r>
              <a:rPr lang="en-US" sz="1200" b="0" kern="1200" dirty="0">
                <a:latin typeface="45 Helvetica Light" charset="0"/>
                <a:ea typeface="ＭＳ Ｐゴシック" charset="-128"/>
                <a:cs typeface="+mn-cs"/>
              </a:rPr>
              <a:t>Repo Link : </a:t>
            </a:r>
            <a:r>
              <a:rPr lang="en-US" sz="1200" b="0" kern="1200" dirty="0">
                <a:latin typeface="45 Helvetica Light" charset="0"/>
                <a:ea typeface="ＭＳ Ｐゴシック" charset="-128"/>
                <a:cs typeface="+mn-cs"/>
                <a:hlinkClick r:id="rId3"/>
              </a:rPr>
              <a:t>https://</a:t>
            </a:r>
            <a:r>
              <a:rPr lang="en-US" sz="1200" b="0" kern="1200" dirty="0" err="1">
                <a:latin typeface="45 Helvetica Light" charset="0"/>
                <a:ea typeface="ＭＳ Ｐゴシック" charset="-128"/>
                <a:cs typeface="+mn-cs"/>
                <a:hlinkClick r:id="rId3"/>
              </a:rPr>
              <a:t>github.com</a:t>
            </a:r>
            <a:r>
              <a:rPr lang="en-US" sz="1200" b="0" kern="1200" dirty="0">
                <a:latin typeface="45 Helvetica Light" charset="0"/>
                <a:ea typeface="ＭＳ Ｐゴシック" charset="-128"/>
                <a:cs typeface="+mn-cs"/>
                <a:hlinkClick r:id="rId3"/>
              </a:rPr>
              <a:t>/shayeree96/Few-Shot-Classification-with-Prototypical-Networks</a:t>
            </a:r>
            <a:br>
              <a:rPr lang="en-US" sz="1400" b="0" kern="1200" dirty="0">
                <a:latin typeface="45 Helvetica Light" charset="0"/>
                <a:ea typeface="ＭＳ Ｐゴシック" charset="-128"/>
                <a:cs typeface="+mn-cs"/>
                <a:hlinkClick r:id="rId3"/>
              </a:rPr>
            </a:br>
            <a:br>
              <a:rPr lang="en-US" sz="1400" b="0" kern="1200" dirty="0">
                <a:latin typeface="45 Helvetica Light" charset="0"/>
                <a:ea typeface="ＭＳ Ｐゴシック" charset="-128"/>
                <a:cs typeface="+mn-cs"/>
              </a:rPr>
            </a:br>
            <a:endParaRPr lang="en-US" sz="1400" kern="1200" dirty="0">
              <a:latin typeface="45 Helvetica Light" charset="0"/>
              <a:ea typeface="ＭＳ Ｐゴシック" charset="-128"/>
              <a:cs typeface="+mn-cs"/>
            </a:endParaRPr>
          </a:p>
        </p:txBody>
      </p:sp>
      <p:graphicFrame>
        <p:nvGraphicFramePr>
          <p:cNvPr id="4" name="Table 3">
            <a:extLst>
              <a:ext uri="{FF2B5EF4-FFF2-40B4-BE49-F238E27FC236}">
                <a16:creationId xmlns:a16="http://schemas.microsoft.com/office/drawing/2014/main" id="{4CAFC3BF-3F6C-2940-8188-6D31E1767CE4}"/>
              </a:ext>
            </a:extLst>
          </p:cNvPr>
          <p:cNvGraphicFramePr>
            <a:graphicFrameLocks noGrp="1"/>
          </p:cNvGraphicFramePr>
          <p:nvPr>
            <p:extLst>
              <p:ext uri="{D42A27DB-BD31-4B8C-83A1-F6EECF244321}">
                <p14:modId xmlns:p14="http://schemas.microsoft.com/office/powerpoint/2010/main" val="3739328694"/>
              </p:ext>
            </p:extLst>
          </p:nvPr>
        </p:nvGraphicFramePr>
        <p:xfrm>
          <a:off x="533400" y="1276351"/>
          <a:ext cx="7162798" cy="3578055"/>
        </p:xfrm>
        <a:graphic>
          <a:graphicData uri="http://schemas.openxmlformats.org/drawingml/2006/table">
            <a:tbl>
              <a:tblPr>
                <a:tableStyleId>{37CE84F3-28C3-443E-9E96-99CF82512B78}</a:tableStyleId>
              </a:tblPr>
              <a:tblGrid>
                <a:gridCol w="1112802">
                  <a:extLst>
                    <a:ext uri="{9D8B030D-6E8A-4147-A177-3AD203B41FA5}">
                      <a16:colId xmlns:a16="http://schemas.microsoft.com/office/drawing/2014/main" val="2380982072"/>
                    </a:ext>
                  </a:extLst>
                </a:gridCol>
                <a:gridCol w="517721">
                  <a:extLst>
                    <a:ext uri="{9D8B030D-6E8A-4147-A177-3AD203B41FA5}">
                      <a16:colId xmlns:a16="http://schemas.microsoft.com/office/drawing/2014/main" val="1411073755"/>
                    </a:ext>
                  </a:extLst>
                </a:gridCol>
                <a:gridCol w="517721">
                  <a:extLst>
                    <a:ext uri="{9D8B030D-6E8A-4147-A177-3AD203B41FA5}">
                      <a16:colId xmlns:a16="http://schemas.microsoft.com/office/drawing/2014/main" val="1396365447"/>
                    </a:ext>
                  </a:extLst>
                </a:gridCol>
                <a:gridCol w="517721">
                  <a:extLst>
                    <a:ext uri="{9D8B030D-6E8A-4147-A177-3AD203B41FA5}">
                      <a16:colId xmlns:a16="http://schemas.microsoft.com/office/drawing/2014/main" val="3546986256"/>
                    </a:ext>
                  </a:extLst>
                </a:gridCol>
                <a:gridCol w="1221901">
                  <a:extLst>
                    <a:ext uri="{9D8B030D-6E8A-4147-A177-3AD203B41FA5}">
                      <a16:colId xmlns:a16="http://schemas.microsoft.com/office/drawing/2014/main" val="755004361"/>
                    </a:ext>
                  </a:extLst>
                </a:gridCol>
                <a:gridCol w="553426">
                  <a:extLst>
                    <a:ext uri="{9D8B030D-6E8A-4147-A177-3AD203B41FA5}">
                      <a16:colId xmlns:a16="http://schemas.microsoft.com/office/drawing/2014/main" val="188613409"/>
                    </a:ext>
                  </a:extLst>
                </a:gridCol>
                <a:gridCol w="517721">
                  <a:extLst>
                    <a:ext uri="{9D8B030D-6E8A-4147-A177-3AD203B41FA5}">
                      <a16:colId xmlns:a16="http://schemas.microsoft.com/office/drawing/2014/main" val="1260194887"/>
                    </a:ext>
                  </a:extLst>
                </a:gridCol>
                <a:gridCol w="517721">
                  <a:extLst>
                    <a:ext uri="{9D8B030D-6E8A-4147-A177-3AD203B41FA5}">
                      <a16:colId xmlns:a16="http://schemas.microsoft.com/office/drawing/2014/main" val="3528011582"/>
                    </a:ext>
                  </a:extLst>
                </a:gridCol>
                <a:gridCol w="517721">
                  <a:extLst>
                    <a:ext uri="{9D8B030D-6E8A-4147-A177-3AD203B41FA5}">
                      <a16:colId xmlns:a16="http://schemas.microsoft.com/office/drawing/2014/main" val="352523945"/>
                    </a:ext>
                  </a:extLst>
                </a:gridCol>
                <a:gridCol w="517721">
                  <a:extLst>
                    <a:ext uri="{9D8B030D-6E8A-4147-A177-3AD203B41FA5}">
                      <a16:colId xmlns:a16="http://schemas.microsoft.com/office/drawing/2014/main" val="1312548164"/>
                    </a:ext>
                  </a:extLst>
                </a:gridCol>
                <a:gridCol w="650622">
                  <a:extLst>
                    <a:ext uri="{9D8B030D-6E8A-4147-A177-3AD203B41FA5}">
                      <a16:colId xmlns:a16="http://schemas.microsoft.com/office/drawing/2014/main" val="1767583625"/>
                    </a:ext>
                  </a:extLst>
                </a:gridCol>
              </a:tblGrid>
              <a:tr h="125399">
                <a:tc>
                  <a:txBody>
                    <a:bodyPr/>
                    <a:lstStyle/>
                    <a:p>
                      <a:pPr algn="l" fontAlgn="b"/>
                      <a:r>
                        <a:rPr lang="en-US" sz="800" u="none" strike="noStrike">
                          <a:effectLst/>
                        </a:rPr>
                        <a:t> </a:t>
                      </a:r>
                      <a:endParaRPr lang="en-US" sz="800" b="0" i="0" u="none" strike="noStrike">
                        <a:solidFill>
                          <a:srgbClr val="000000"/>
                        </a:solidFill>
                        <a:effectLst/>
                        <a:latin typeface="Calibri" panose="020F0502020204030204" pitchFamily="34" charset="0"/>
                      </a:endParaRPr>
                    </a:p>
                  </a:txBody>
                  <a:tcPr marL="6085" marR="6085" marT="6085" marB="0" anchor="b"/>
                </a:tc>
                <a:tc gridSpan="3">
                  <a:txBody>
                    <a:bodyPr/>
                    <a:lstStyle/>
                    <a:p>
                      <a:pPr algn="ctr" fontAlgn="b"/>
                      <a:r>
                        <a:rPr lang="en-US" sz="800" u="none" strike="noStrike" dirty="0">
                          <a:effectLst/>
                        </a:rPr>
                        <a:t>TRAINING TIME</a:t>
                      </a:r>
                      <a:endParaRPr lang="en-US" sz="800" b="1" i="0" u="none" strike="noStrike" dirty="0">
                        <a:solidFill>
                          <a:srgbClr val="000000"/>
                        </a:solidFill>
                        <a:effectLst/>
                        <a:latin typeface="Calibri" panose="020F0502020204030204" pitchFamily="34" charset="0"/>
                      </a:endParaRPr>
                    </a:p>
                  </a:txBody>
                  <a:tcPr marL="6085" marR="6085" marT="6085" marB="0" anchor="b"/>
                </a:tc>
                <a:tc hMerge="1">
                  <a:txBody>
                    <a:bodyPr/>
                    <a:lstStyle/>
                    <a:p>
                      <a:endParaRPr lang="en-US"/>
                    </a:p>
                  </a:txBody>
                  <a:tcPr/>
                </a:tc>
                <a:tc hMerge="1">
                  <a:txBody>
                    <a:bodyPr/>
                    <a:lstStyle/>
                    <a:p>
                      <a:endParaRPr lang="en-US"/>
                    </a:p>
                  </a:txBody>
                  <a:tcPr/>
                </a:tc>
                <a:tc>
                  <a:txBody>
                    <a:bodyPr/>
                    <a:lstStyle/>
                    <a:p>
                      <a:pPr algn="l" fontAlgn="b"/>
                      <a:r>
                        <a:rPr lang="en-US" sz="800" u="none" strike="noStrike">
                          <a:effectLst/>
                        </a:rPr>
                        <a:t> </a:t>
                      </a:r>
                      <a:endParaRPr lang="en-US" sz="800" b="0" i="0" u="none" strike="noStrike">
                        <a:solidFill>
                          <a:srgbClr val="000000"/>
                        </a:solidFill>
                        <a:effectLst/>
                        <a:latin typeface="Calibri" panose="020F0502020204030204" pitchFamily="34" charset="0"/>
                      </a:endParaRPr>
                    </a:p>
                  </a:txBody>
                  <a:tcPr marL="6085" marR="6085" marT="6085" marB="0" anchor="b"/>
                </a:tc>
                <a:tc gridSpan="2">
                  <a:txBody>
                    <a:bodyPr/>
                    <a:lstStyle/>
                    <a:p>
                      <a:pPr algn="ctr" fontAlgn="b"/>
                      <a:r>
                        <a:rPr lang="en-US" sz="800" u="none" strike="noStrike">
                          <a:effectLst/>
                        </a:rPr>
                        <a:t>TRAIN TIME</a:t>
                      </a:r>
                      <a:endParaRPr lang="en-US" sz="800" b="1" i="0" u="none" strike="noStrike">
                        <a:solidFill>
                          <a:srgbClr val="000000"/>
                        </a:solidFill>
                        <a:effectLst/>
                        <a:latin typeface="Calibri" panose="020F0502020204030204" pitchFamily="34" charset="0"/>
                      </a:endParaRPr>
                    </a:p>
                  </a:txBody>
                  <a:tcPr marL="6085" marR="6085" marT="6085" marB="0" anchor="b"/>
                </a:tc>
                <a:tc hMerge="1">
                  <a:txBody>
                    <a:bodyPr/>
                    <a:lstStyle/>
                    <a:p>
                      <a:endParaRPr lang="en-US"/>
                    </a:p>
                  </a:txBody>
                  <a:tcPr/>
                </a:tc>
                <a:tc gridSpan="3">
                  <a:txBody>
                    <a:bodyPr/>
                    <a:lstStyle/>
                    <a:p>
                      <a:pPr algn="ctr" fontAlgn="b"/>
                      <a:r>
                        <a:rPr lang="en-US" sz="800" u="none" strike="noStrike" dirty="0">
                          <a:effectLst/>
                        </a:rPr>
                        <a:t>TEST TIME</a:t>
                      </a:r>
                      <a:endParaRPr lang="en-US" sz="800" b="1" i="0" u="none" strike="noStrike" dirty="0">
                        <a:solidFill>
                          <a:srgbClr val="000000"/>
                        </a:solidFill>
                        <a:effectLst/>
                        <a:latin typeface="Calibri" panose="020F0502020204030204" pitchFamily="34" charset="0"/>
                      </a:endParaRPr>
                    </a:p>
                  </a:txBody>
                  <a:tcPr marL="6085" marR="6085" marT="6085" marB="0" anchor="b"/>
                </a:tc>
                <a:tc hMerge="1">
                  <a:txBody>
                    <a:bodyPr/>
                    <a:lstStyle/>
                    <a:p>
                      <a:endParaRPr lang="en-US"/>
                    </a:p>
                  </a:txBody>
                  <a:tcPr/>
                </a:tc>
                <a:tc hMerge="1">
                  <a:txBody>
                    <a:bodyPr/>
                    <a:lstStyle/>
                    <a:p>
                      <a:endParaRPr lang="en-US"/>
                    </a:p>
                  </a:txBody>
                  <a:tcPr/>
                </a:tc>
                <a:tc>
                  <a:txBody>
                    <a:bodyPr/>
                    <a:lstStyle/>
                    <a:p>
                      <a:pPr algn="l" fontAlgn="b"/>
                      <a:r>
                        <a:rPr lang="en-US" sz="800" u="none" strike="noStrike">
                          <a:effectLst/>
                        </a:rPr>
                        <a:t> </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656508952"/>
                  </a:ext>
                </a:extLst>
              </a:tr>
              <a:tr h="244836">
                <a:tc>
                  <a:txBody>
                    <a:bodyPr/>
                    <a:lstStyle/>
                    <a:p>
                      <a:pPr algn="ctr" fontAlgn="b"/>
                      <a:r>
                        <a:rPr lang="en-US" sz="800" u="none" strike="noStrike">
                          <a:effectLst/>
                        </a:rPr>
                        <a:t>Experiment </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 way</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 support </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 query</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Class Prototype Calculation</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Epochs</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Accuracy</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 way</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 support </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 query</a:t>
                      </a:r>
                      <a:endParaRPr lang="en-US" sz="800" b="1"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Test Accuracy</a:t>
                      </a:r>
                      <a:endParaRPr lang="en-US" sz="800" b="1"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2459019536"/>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98.99</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98.76</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2975523729"/>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98.97</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98.64</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584854643"/>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98.99</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dirty="0">
                          <a:effectLst/>
                        </a:rPr>
                        <a:t>20</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98.68</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1291395249"/>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98.99</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99.59</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4287891046"/>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98.97</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99.55</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1777187356"/>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98.99</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99.67</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696146313"/>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dirty="0" err="1">
                          <a:effectLst/>
                        </a:rPr>
                        <a:t>Nway_avg</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96.47</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98.83</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075646802"/>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96.36</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98.84</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677138988"/>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96.55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98.83</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431631234"/>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96.47</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99.62</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2892634997"/>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96.36</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99.62</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2741021568"/>
                  </a:ext>
                </a:extLst>
              </a:tr>
              <a:tr h="125399">
                <a:tc>
                  <a:txBody>
                    <a:bodyPr/>
                    <a:lstStyle/>
                    <a:p>
                      <a:pPr algn="ctr" fontAlgn="ctr"/>
                      <a:r>
                        <a:rPr lang="en-US" sz="800" u="none" strike="noStrike">
                          <a:effectLst/>
                        </a:rPr>
                        <a:t>Official Paper</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Nway_avg</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96.55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99.62</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295117806"/>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98.99</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96.76</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719645765"/>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98.97</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96.72</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585139469"/>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98.99</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97.08</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1370256806"/>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98.99</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98.59</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518730652"/>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98.97</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98.55</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963563714"/>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98.99</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98.67</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545720629"/>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dirty="0">
                          <a:effectLst/>
                        </a:rPr>
                        <a:t>Our Probability Calculation</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96.47</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97.84</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258152488"/>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96.36</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97.79</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2568974173"/>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96.55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20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97.93</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967098195"/>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96.47</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98.61</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990933146"/>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96.36</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98.52</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2895882088"/>
                  </a:ext>
                </a:extLst>
              </a:tr>
              <a:tr h="125399">
                <a:tc>
                  <a:txBody>
                    <a:bodyPr/>
                    <a:lstStyle/>
                    <a:p>
                      <a:pPr algn="ctr" fontAlgn="ctr"/>
                      <a:r>
                        <a:rPr lang="en-US" sz="800" u="none" strike="noStrike">
                          <a:effectLst/>
                        </a:rPr>
                        <a:t>Our Implementation</a:t>
                      </a:r>
                      <a:endParaRPr lang="en-US" sz="800" b="0" i="0" u="none" strike="noStrike">
                        <a:solidFill>
                          <a:srgbClr val="000000"/>
                        </a:solidFill>
                        <a:effectLst/>
                        <a:latin typeface="Calibri" panose="020F0502020204030204" pitchFamily="34" charset="0"/>
                      </a:endParaRPr>
                    </a:p>
                  </a:txBody>
                  <a:tcPr marL="6085" marR="6085" marT="6085" marB="0" anchor="ctr"/>
                </a:tc>
                <a:tc>
                  <a:txBody>
                    <a:bodyPr/>
                    <a:lstStyle/>
                    <a:p>
                      <a:pPr algn="ctr" fontAlgn="b"/>
                      <a:r>
                        <a:rPr lang="en-US" sz="800" u="none" strike="noStrike">
                          <a:effectLst/>
                        </a:rPr>
                        <a:t>60</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Our Probability Calculation</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96.55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ctr" fontAlgn="b"/>
                      <a:r>
                        <a:rPr lang="en-US" sz="800" u="none" strike="noStrike">
                          <a:effectLst/>
                        </a:rPr>
                        <a:t>98.45</a:t>
                      </a:r>
                      <a:endParaRPr lang="en-US" sz="800" b="0" i="0" u="none" strike="noStrike">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139168795"/>
                  </a:ext>
                </a:extLst>
              </a:tr>
              <a:tr h="125399">
                <a:tc>
                  <a:txBody>
                    <a:bodyPr/>
                    <a:lstStyle/>
                    <a:p>
                      <a:pPr algn="l" fontAlgn="b"/>
                      <a:r>
                        <a:rPr lang="en-US" sz="800" u="none" strike="noStrike" dirty="0">
                          <a:effectLst/>
                        </a:rPr>
                        <a:t> </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a:effectLst/>
                        </a:rPr>
                        <a:t> </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dirty="0">
                          <a:effectLst/>
                        </a:rPr>
                        <a:t> </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dirty="0">
                          <a:effectLst/>
                        </a:rPr>
                        <a:t> </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dirty="0">
                          <a:effectLst/>
                        </a:rPr>
                        <a:t> </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dirty="0">
                          <a:effectLst/>
                        </a:rPr>
                        <a:t> </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dirty="0">
                          <a:effectLst/>
                        </a:rPr>
                        <a:t> </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dirty="0">
                          <a:effectLst/>
                        </a:rPr>
                        <a:t> </a:t>
                      </a:r>
                      <a:endParaRPr lang="en-US" sz="800" b="0" i="0" u="none" strike="noStrike" dirty="0">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a:effectLst/>
                        </a:rPr>
                        <a:t> </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a:effectLst/>
                        </a:rPr>
                        <a:t> </a:t>
                      </a:r>
                      <a:endParaRPr lang="en-US" sz="800" b="0" i="0" u="none" strike="noStrike">
                        <a:solidFill>
                          <a:srgbClr val="000000"/>
                        </a:solidFill>
                        <a:effectLst/>
                        <a:latin typeface="Calibri" panose="020F0502020204030204" pitchFamily="34" charset="0"/>
                      </a:endParaRPr>
                    </a:p>
                  </a:txBody>
                  <a:tcPr marL="6085" marR="6085" marT="6085" marB="0" anchor="b"/>
                </a:tc>
                <a:tc>
                  <a:txBody>
                    <a:bodyPr/>
                    <a:lstStyle/>
                    <a:p>
                      <a:pPr algn="l" fontAlgn="b"/>
                      <a:r>
                        <a:rPr lang="en-US" sz="800" u="none" strike="noStrike" dirty="0">
                          <a:effectLst/>
                        </a:rPr>
                        <a:t> </a:t>
                      </a:r>
                      <a:endParaRPr lang="en-US" sz="800" b="0" i="0" u="none" strike="noStrike" dirty="0">
                        <a:solidFill>
                          <a:srgbClr val="000000"/>
                        </a:solidFill>
                        <a:effectLst/>
                        <a:latin typeface="Calibri" panose="020F0502020204030204" pitchFamily="34" charset="0"/>
                      </a:endParaRPr>
                    </a:p>
                  </a:txBody>
                  <a:tcPr marL="6085" marR="6085" marT="6085" marB="0" anchor="b"/>
                </a:tc>
                <a:extLst>
                  <a:ext uri="{0D108BD9-81ED-4DB2-BD59-A6C34878D82A}">
                    <a16:rowId xmlns:a16="http://schemas.microsoft.com/office/drawing/2014/main" val="3701623966"/>
                  </a:ext>
                </a:extLst>
              </a:tr>
            </a:tbl>
          </a:graphicData>
        </a:graphic>
      </p:graphicFrame>
    </p:spTree>
    <p:extLst>
      <p:ext uri="{BB962C8B-B14F-4D97-AF65-F5344CB8AC3E}">
        <p14:creationId xmlns:p14="http://schemas.microsoft.com/office/powerpoint/2010/main" val="92767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0133AF-85F0-8448-A98C-45986741EB7A}"/>
              </a:ext>
            </a:extLst>
          </p:cNvPr>
          <p:cNvSpPr txBox="1"/>
          <p:nvPr/>
        </p:nvSpPr>
        <p:spPr>
          <a:xfrm>
            <a:off x="3734432" y="2340917"/>
            <a:ext cx="1675138" cy="461665"/>
          </a:xfrm>
          <a:prstGeom prst="rect">
            <a:avLst/>
          </a:prstGeom>
          <a:noFill/>
        </p:spPr>
        <p:txBody>
          <a:bodyPr wrap="none" rtlCol="0">
            <a:spAutoFit/>
          </a:bodyPr>
          <a:lstStyle/>
          <a:p>
            <a:pPr algn="ctr"/>
            <a:r>
              <a:rPr lang="en-US" dirty="0"/>
              <a:t>THANK YOU</a:t>
            </a:r>
          </a:p>
        </p:txBody>
      </p:sp>
    </p:spTree>
    <p:extLst>
      <p:ext uri="{BB962C8B-B14F-4D97-AF65-F5344CB8AC3E}">
        <p14:creationId xmlns:p14="http://schemas.microsoft.com/office/powerpoint/2010/main" val="2348260285"/>
      </p:ext>
    </p:extLst>
  </p:cSld>
  <p:clrMapOvr>
    <a:masterClrMapping/>
  </p:clrMapOvr>
</p:sld>
</file>

<file path=ppt/theme/theme1.xml><?xml version="1.0" encoding="utf-8"?>
<a:theme xmlns:a="http://schemas.openxmlformats.org/drawingml/2006/main" name="CMU PPT Theme">
  <a:themeElements>
    <a:clrScheme name="Custom 1">
      <a:dk1>
        <a:srgbClr val="000000"/>
      </a:dk1>
      <a:lt1>
        <a:srgbClr val="FFFFFF"/>
      </a:lt1>
      <a:dk2>
        <a:srgbClr val="75787B"/>
      </a:dk2>
      <a:lt2>
        <a:srgbClr val="C8C9C7"/>
      </a:lt2>
      <a:accent1>
        <a:srgbClr val="BB0000"/>
      </a:accent1>
      <a:accent2>
        <a:srgbClr val="75787B"/>
      </a:accent2>
      <a:accent3>
        <a:srgbClr val="00833C"/>
      </a:accent3>
      <a:accent4>
        <a:srgbClr val="F2A900"/>
      </a:accent4>
      <a:accent5>
        <a:srgbClr val="002C71"/>
      </a:accent5>
      <a:accent6>
        <a:srgbClr val="C8C9C7"/>
      </a:accent6>
      <a:hlink>
        <a:srgbClr val="BB0000"/>
      </a:hlink>
      <a:folHlink>
        <a:srgbClr val="82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45 Helvetica Light" pitchFamily="-110" charset="0"/>
            <a:ea typeface="Geneva" pitchFamily="-110" charset="-128"/>
            <a:cs typeface="Geneva" pitchFamily="-110"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45 Helvetica Light" pitchFamily="-110" charset="0"/>
            <a:ea typeface="Geneva" pitchFamily="-110" charset="-128"/>
            <a:cs typeface="Geneva" pitchFamily="-110"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 id="{305A81DC-F056-FF44-9553-6A4D4150B4C1}" vid="{22C4A014-A9D7-334E-98D6-A9C7E73BCA46}"/>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{279524A6-A6A8-984E-B368-585BF05E3E3F}tf16401378</Template>
  <TotalTime>47</TotalTime>
  <Words>1092</Words>
  <Application>Microsoft Macintosh PowerPoint</Application>
  <PresentationFormat>On-screen Show (16:9)</PresentationFormat>
  <Paragraphs>331</Paragraphs>
  <Slides>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.AppleSystemUIFont</vt:lpstr>
      <vt:lpstr>45 Helvetica Light</vt:lpstr>
      <vt:lpstr>Arial</vt:lpstr>
      <vt:lpstr>Calibri</vt:lpstr>
      <vt:lpstr>Open Sans</vt:lpstr>
      <vt:lpstr>Open Sans Light</vt:lpstr>
      <vt:lpstr>Open Sans Regular</vt:lpstr>
      <vt:lpstr>Times</vt:lpstr>
      <vt:lpstr>CMU PPT Theme</vt:lpstr>
      <vt:lpstr>PowerPoint Presentation</vt:lpstr>
      <vt:lpstr>What is Few Shot Classification ?  </vt:lpstr>
      <vt:lpstr>What are Prototypical Networks ?  </vt:lpstr>
      <vt:lpstr>Prototypical Networks v/s Matching Networks? </vt:lpstr>
      <vt:lpstr>Metric Learning</vt:lpstr>
      <vt:lpstr>General Approach </vt:lpstr>
      <vt:lpstr>Design Choices </vt:lpstr>
      <vt:lpstr>Experiments : We start off trying our approach with the Omniglot Dataset and we are able to achieve accuracy at par with that of the Official paper [https://arxiv.org/abs/1703.05175] , Repo Link : https://github.com/shayeree96/Few-Shot-Classification-with-Prototypical-Networks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Shayeree Sarkar</dc:creator>
  <cp:lastModifiedBy>Shayeree Sarkar</cp:lastModifiedBy>
  <cp:revision>5</cp:revision>
  <dcterms:created xsi:type="dcterms:W3CDTF">2020-12-16T20:44:27Z</dcterms:created>
  <dcterms:modified xsi:type="dcterms:W3CDTF">2020-12-16T21:32:17Z</dcterms:modified>
</cp:coreProperties>
</file>

<file path=docProps/thumbnail.jpeg>
</file>